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386" r:id="rId3"/>
    <p:sldId id="392" r:id="rId4"/>
    <p:sldId id="387" r:id="rId5"/>
    <p:sldId id="391" r:id="rId6"/>
    <p:sldId id="397" r:id="rId7"/>
    <p:sldId id="400" r:id="rId8"/>
    <p:sldId id="395" r:id="rId9"/>
    <p:sldId id="401" r:id="rId10"/>
    <p:sldId id="393" r:id="rId11"/>
    <p:sldId id="372" r:id="rId12"/>
    <p:sldId id="341" r:id="rId13"/>
    <p:sldId id="337" r:id="rId14"/>
    <p:sldId id="366" r:id="rId15"/>
    <p:sldId id="409" r:id="rId16"/>
    <p:sldId id="404" r:id="rId17"/>
    <p:sldId id="410" r:id="rId18"/>
    <p:sldId id="411" r:id="rId19"/>
    <p:sldId id="349" r:id="rId20"/>
    <p:sldId id="338" r:id="rId21"/>
    <p:sldId id="371" r:id="rId22"/>
    <p:sldId id="376" r:id="rId23"/>
    <p:sldId id="356" r:id="rId24"/>
    <p:sldId id="390" r:id="rId25"/>
    <p:sldId id="407" r:id="rId26"/>
    <p:sldId id="398" r:id="rId27"/>
    <p:sldId id="406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4C2"/>
    <a:srgbClr val="BFCAE7"/>
    <a:srgbClr val="FFA602"/>
    <a:srgbClr val="ED7D31"/>
    <a:srgbClr val="00CC66"/>
    <a:srgbClr val="00B050"/>
    <a:srgbClr val="FFFF99"/>
    <a:srgbClr val="339966"/>
    <a:srgbClr val="00006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03" autoAdjust="0"/>
    <p:restoredTop sz="95026" autoAdjust="0"/>
  </p:normalViewPr>
  <p:slideViewPr>
    <p:cSldViewPr snapToGrid="0">
      <p:cViewPr>
        <p:scale>
          <a:sx n="75" d="100"/>
          <a:sy n="75" d="100"/>
        </p:scale>
        <p:origin x="4266" y="193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1123A-D53C-4790-9103-F36ED5D2D349}" type="datetimeFigureOut">
              <a:rPr kumimoji="1" lang="ja-JP" altLang="en-US" smtClean="0"/>
              <a:t>2022/5/12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4458-8200-44EE-89B9-4092373F74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15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このようなタイトルで発表～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1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68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8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07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66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35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20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42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48651-21A0-4E78-B5D5-68546D65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 b="1" baseline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97D563-AA54-42B6-977D-4F640CC7C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684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7D752-4F82-4EF9-9FF3-2A211F29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C8DF0-8FBB-438A-9F30-A6E185FE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05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91D5F9-8EEF-4EBE-84D4-EF5E6919D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E838FD-25B5-4A13-BB3B-2DD7D10C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076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AA562-60C1-4901-91D3-3B7EB44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168743" cy="74930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62466-0115-4EB1-AF39-5629FA14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11168743" cy="5513162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530682" y="1028930"/>
            <a:ext cx="1116874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5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4BF1-B3FF-4CAD-9476-F7A4D50B9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2227263"/>
            <a:ext cx="10515600" cy="20955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D8693-B6B3-4C47-A5D6-CF9BD9D8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81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A247C-D2E4-4C7C-9F75-D822138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32C32B-B79E-4578-9385-465D12A8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096849-FE6B-4076-B253-0F871A812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53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0522C-BAD8-4571-9228-DDB9017C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E9D6F8-21CB-4135-86F7-221616D8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DD5AF6-2E1F-4944-A6F1-5DDCB37CB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716FBD-41EE-488F-92DF-398ED00A4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98140F-8302-4595-914B-20101DB6B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4C662-9F90-42BB-9962-2C6954A2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67908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45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4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7EAC8-82A2-40CA-92A5-AFFF9830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85F34-A314-4033-B607-B209EFE7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4E0FDA-C23E-44BF-A10C-7DAD5909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9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25904-AEB4-4EDB-9EC7-7AD883CC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BD6912-A146-437D-B5C6-24F156AB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4D06A7-6B29-4B71-91B5-6F99A5FD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5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553C25-288A-46A2-91C1-ACA99548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5752BE-4A07-4E83-86F0-F694AB65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4"/>
          </p:nvPr>
        </p:nvSpPr>
        <p:spPr>
          <a:xfrm>
            <a:off x="11438164" y="6492880"/>
            <a:ext cx="74431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rgbClr val="B8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9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008" y="2086299"/>
            <a:ext cx="12085983" cy="1913318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kumimoji="1" lang="en-US" altLang="ja-JP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Efficient Numerical Methods</a:t>
            </a:r>
            <a:r>
              <a:rPr lang="en-US" altLang="ja-JP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 for Calculating Vibrational Spectra Based on the Hierarchical Equations of Motion Formalism</a:t>
            </a:r>
            <a:endParaRPr kumimoji="1" lang="ja-JP" alt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159929" y="4974361"/>
            <a:ext cx="3872139" cy="4993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D3</a:t>
            </a:r>
            <a:r>
              <a:rPr lang="ja-JP" altLang="en-US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Hideaki Takahashi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4E72A9-E5AC-4A8A-90F6-E5BD933F7538}"/>
              </a:ext>
            </a:extLst>
          </p:cNvPr>
          <p:cNvSpPr txBox="1"/>
          <p:nvPr/>
        </p:nvSpPr>
        <p:spPr>
          <a:xfrm>
            <a:off x="10369551" y="377749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2022/5/13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860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D6804-46FE-4E62-BE8F-9C667D40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67DF63-1890-411A-ABF8-5789BBF3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ja-JP" dirty="0">
                <a:solidFill>
                  <a:schemeClr val="bg2"/>
                </a:solidFill>
              </a:rPr>
              <a:t>Introduction of numerical methods</a:t>
            </a:r>
            <a:br>
              <a:rPr lang="en-US" altLang="ja-JP" dirty="0">
                <a:solidFill>
                  <a:schemeClr val="bg2"/>
                </a:solidFill>
              </a:rPr>
            </a:br>
            <a:r>
              <a:rPr lang="ja-JP" altLang="en-US" dirty="0">
                <a:solidFill>
                  <a:schemeClr val="bg2"/>
                </a:solidFill>
              </a:rPr>
              <a:t>・</a:t>
            </a:r>
            <a:r>
              <a:rPr lang="en-US" altLang="ja-JP" dirty="0">
                <a:solidFill>
                  <a:schemeClr val="bg2"/>
                </a:solidFill>
              </a:rPr>
              <a:t>Truncated PSD </a:t>
            </a:r>
            <a:br>
              <a:rPr lang="en-US" altLang="ja-JP" dirty="0">
                <a:solidFill>
                  <a:schemeClr val="bg2"/>
                </a:solidFill>
              </a:rPr>
            </a:br>
            <a:r>
              <a:rPr lang="ja-JP" altLang="en-US" dirty="0">
                <a:solidFill>
                  <a:schemeClr val="bg2"/>
                </a:solidFill>
              </a:rPr>
              <a:t>・</a:t>
            </a:r>
            <a:r>
              <a:rPr lang="en-US" altLang="ja-JP" dirty="0">
                <a:solidFill>
                  <a:schemeClr val="bg2"/>
                </a:solidFill>
              </a:rPr>
              <a:t>Signal estimation method based on ESPRIT algorithm</a:t>
            </a:r>
            <a:br>
              <a:rPr lang="en-US" altLang="ja-JP" dirty="0">
                <a:solidFill>
                  <a:schemeClr val="bg2"/>
                </a:solidFill>
              </a:rPr>
            </a:br>
            <a:r>
              <a:rPr lang="ja-JP" altLang="en-US" dirty="0">
                <a:solidFill>
                  <a:schemeClr val="bg2"/>
                </a:solidFill>
              </a:rPr>
              <a:t>・</a:t>
            </a:r>
            <a:r>
              <a:rPr lang="en-US" altLang="ja-JP" dirty="0">
                <a:solidFill>
                  <a:schemeClr val="bg2"/>
                </a:solidFill>
              </a:rPr>
              <a:t>Collocation method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ja-JP" dirty="0"/>
              <a:t>Vibrational spectroscopies for liquid water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FFD550-95F7-4866-A192-D5B1A8BD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964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31D7B-FB6B-4E87-B989-B84AB1F7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651795" cy="749303"/>
          </a:xfrm>
        </p:spPr>
        <p:txBody>
          <a:bodyPr>
            <a:noAutofit/>
          </a:bodyPr>
          <a:lstStyle/>
          <a:p>
            <a:r>
              <a:rPr kumimoji="1" lang="en-US" altLang="ja-JP" sz="3200" dirty="0">
                <a:latin typeface="+mj-lt"/>
              </a:rPr>
              <a:t>Intramolecular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and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i</a:t>
            </a:r>
            <a:r>
              <a:rPr lang="en-US" altLang="ja-JP" sz="3200" dirty="0">
                <a:latin typeface="+mj-lt"/>
              </a:rPr>
              <a:t>ntermolecular vibrational modes of liquid water</a:t>
            </a:r>
            <a:endParaRPr kumimoji="1" lang="ja-JP" altLang="en-US" sz="3200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14F73-0B64-4DFD-9824-6D550F21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D6D75ED-B9F9-4008-83BD-50F7C2D16930}"/>
              </a:ext>
            </a:extLst>
          </p:cNvPr>
          <p:cNvGrpSpPr/>
          <p:nvPr/>
        </p:nvGrpSpPr>
        <p:grpSpPr>
          <a:xfrm>
            <a:off x="6991736" y="1872028"/>
            <a:ext cx="4849674" cy="3570710"/>
            <a:chOff x="7155656" y="1111625"/>
            <a:chExt cx="4849674" cy="3570710"/>
          </a:xfrm>
        </p:grpSpPr>
        <p:pic>
          <p:nvPicPr>
            <p:cNvPr id="11" name="図 10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537765F-318E-4997-B9A2-D99457002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656" y="1111625"/>
              <a:ext cx="4849674" cy="357071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75230CB-232F-460F-9C6F-FDF764E2C9C5}"/>
                </a:ext>
              </a:extLst>
            </p:cNvPr>
            <p:cNvSpPr txBox="1"/>
            <p:nvPr/>
          </p:nvSpPr>
          <p:spPr>
            <a:xfrm>
              <a:off x="10685930" y="1472537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①</a:t>
              </a:r>
              <a:endParaRPr kumimoji="1" lang="ja-JP" altLang="en-US" sz="28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3EE0B84-5A80-4E05-9B32-08C68A87C044}"/>
                </a:ext>
              </a:extLst>
            </p:cNvPr>
            <p:cNvSpPr txBox="1"/>
            <p:nvPr/>
          </p:nvSpPr>
          <p:spPr>
            <a:xfrm>
              <a:off x="9170895" y="3227276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②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759675-0DAD-49B0-B5C2-0D8AE5F61390}"/>
                </a:ext>
              </a:extLst>
            </p:cNvPr>
            <p:cNvSpPr txBox="1"/>
            <p:nvPr/>
          </p:nvSpPr>
          <p:spPr>
            <a:xfrm>
              <a:off x="8399930" y="300685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③</a:t>
              </a:r>
              <a:endParaRPr kumimoji="1" lang="ja-JP" altLang="en-US" sz="28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96B270C-E3C2-41EA-970C-BD479A2AF7C6}"/>
                </a:ext>
              </a:extLst>
            </p:cNvPr>
            <p:cNvSpPr txBox="1"/>
            <p:nvPr/>
          </p:nvSpPr>
          <p:spPr>
            <a:xfrm>
              <a:off x="7637931" y="339313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④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7CFD475-9800-42C0-AE73-6E289C3E0EE5}"/>
              </a:ext>
            </a:extLst>
          </p:cNvPr>
          <p:cNvGrpSpPr/>
          <p:nvPr/>
        </p:nvGrpSpPr>
        <p:grpSpPr>
          <a:xfrm>
            <a:off x="775285" y="2200861"/>
            <a:ext cx="5741039" cy="2468240"/>
            <a:chOff x="521696" y="1155009"/>
            <a:chExt cx="5741039" cy="24682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BD704A7-B545-4690-9482-10BA9E9CD8EA}"/>
                </a:ext>
              </a:extLst>
            </p:cNvPr>
            <p:cNvSpPr txBox="1"/>
            <p:nvPr/>
          </p:nvSpPr>
          <p:spPr>
            <a:xfrm>
              <a:off x="521696" y="1155009"/>
              <a:ext cx="4424981" cy="2468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u="sng" dirty="0"/>
                <a:t>Vibrational</a:t>
              </a:r>
              <a:r>
                <a:rPr lang="ja-JP" altLang="en-US" sz="2400" u="sng" dirty="0"/>
                <a:t> </a:t>
              </a:r>
              <a:r>
                <a:rPr lang="en-US" altLang="ja-JP" sz="2400" u="sng" dirty="0"/>
                <a:t>modes</a:t>
              </a:r>
              <a:endParaRPr kumimoji="1" lang="en-US" altLang="ja-JP" sz="2400" u="sng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① </a:t>
              </a:r>
              <a:r>
                <a:rPr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stretch </a:t>
              </a:r>
            </a:p>
            <a:p>
              <a:pPr>
                <a:lnSpc>
                  <a:spcPts val="4000"/>
                </a:lnSpc>
              </a:pPr>
              <a:r>
                <a:rPr kumimoji="1" lang="ja-JP" altLang="en-US" sz="2400" dirty="0"/>
                <a:t>② </a:t>
              </a:r>
              <a:r>
                <a:rPr kumimoji="1"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b</a:t>
              </a:r>
              <a:r>
                <a:rPr kumimoji="1" lang="en-US" altLang="ja-JP" sz="2400" dirty="0"/>
                <a:t>end</a:t>
              </a:r>
              <a:endParaRPr kumimoji="1" lang="ja-JP" altLang="en-US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③ </a:t>
              </a:r>
              <a:r>
                <a:rPr lang="en-US" altLang="ja-JP" sz="2400" dirty="0" err="1"/>
                <a:t>Libration</a:t>
              </a:r>
              <a:endParaRPr lang="en-US" altLang="ja-JP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④ </a:t>
              </a:r>
              <a:r>
                <a:rPr lang="en-US" altLang="ja-JP" sz="2400" dirty="0"/>
                <a:t>HB translation</a:t>
              </a:r>
              <a:endParaRPr kumimoji="1" lang="ja-JP" altLang="en-US" sz="2400" dirty="0"/>
            </a:p>
          </p:txBody>
        </p:sp>
        <p:sp>
          <p:nvSpPr>
            <p:cNvPr id="18" name="右中かっこ 17">
              <a:extLst>
                <a:ext uri="{FF2B5EF4-FFF2-40B4-BE49-F238E27FC236}">
                  <a16:creationId xmlns:a16="http://schemas.microsoft.com/office/drawing/2014/main" id="{232DF54E-EC87-4330-9E6D-0D2F8BBE7CF3}"/>
                </a:ext>
              </a:extLst>
            </p:cNvPr>
            <p:cNvSpPr/>
            <p:nvPr/>
          </p:nvSpPr>
          <p:spPr>
            <a:xfrm>
              <a:off x="3407752" y="1614224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2987849C-2B3B-49CC-ADC9-E4C6AF3B1743}"/>
                </a:ext>
              </a:extLst>
            </p:cNvPr>
            <p:cNvSpPr/>
            <p:nvPr/>
          </p:nvSpPr>
          <p:spPr>
            <a:xfrm>
              <a:off x="3407752" y="2618736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145A854-C603-43AD-81F9-C23164DDB0F0}"/>
                </a:ext>
              </a:extLst>
            </p:cNvPr>
            <p:cNvSpPr txBox="1"/>
            <p:nvPr/>
          </p:nvSpPr>
          <p:spPr>
            <a:xfrm>
              <a:off x="4144116" y="1862714"/>
              <a:ext cx="211861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intramolecular</a:t>
              </a:r>
              <a:endParaRPr kumimoji="1" lang="ja-JP" altLang="en-US" sz="24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69B925DD-592D-4C02-9645-BD254532BC94}"/>
                </a:ext>
              </a:extLst>
            </p:cNvPr>
            <p:cNvSpPr txBox="1"/>
            <p:nvPr/>
          </p:nvSpPr>
          <p:spPr>
            <a:xfrm>
              <a:off x="4144117" y="2867226"/>
              <a:ext cx="2118618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intermolecular</a:t>
              </a:r>
              <a:endParaRPr kumimoji="1" lang="ja-JP" altLang="en-US" sz="2400" dirty="0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DAC887-E69D-461E-A518-45BCC7323490}"/>
              </a:ext>
            </a:extLst>
          </p:cNvPr>
          <p:cNvSpPr txBox="1"/>
          <p:nvPr/>
        </p:nvSpPr>
        <p:spPr>
          <a:xfrm>
            <a:off x="7031440" y="5442738"/>
            <a:ext cx="495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T. Hasegawa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J. Phys. Chem. B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5545 (2011).</a:t>
            </a:r>
            <a:endParaRPr lang="ja-JP" altLang="en-US" sz="1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353F31-79FE-473A-A0D0-4261C510C3E0}"/>
              </a:ext>
            </a:extLst>
          </p:cNvPr>
          <p:cNvSpPr txBox="1"/>
          <p:nvPr/>
        </p:nvSpPr>
        <p:spPr>
          <a:xfrm>
            <a:off x="8236010" y="1498486"/>
            <a:ext cx="288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</a:t>
            </a:r>
            <a:r>
              <a:rPr lang="en-US" altLang="ja-JP" dirty="0"/>
              <a:t>R spectrum of liquid water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9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2" y="279627"/>
            <a:ext cx="11039018" cy="749303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Theoretical</a:t>
            </a:r>
            <a:r>
              <a:rPr lang="ja-JP" altLang="en-US" dirty="0"/>
              <a:t> </a:t>
            </a:r>
            <a:r>
              <a:rPr lang="en-US" altLang="ja-JP" dirty="0"/>
              <a:t>problem in vibrational spectroscopies for water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F16ED6-481E-41D0-85FA-453D4617C7DD}"/>
              </a:ext>
            </a:extLst>
          </p:cNvPr>
          <p:cNvSpPr txBox="1"/>
          <p:nvPr/>
        </p:nvSpPr>
        <p:spPr>
          <a:xfrm>
            <a:off x="443346" y="1312550"/>
            <a:ext cx="6130470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u="sng" dirty="0"/>
              <a:t>Quantum effects (S-B model)</a:t>
            </a:r>
            <a:r>
              <a:rPr lang="en-US" altLang="ja-JP" sz="2800" dirty="0"/>
              <a:t> </a:t>
            </a:r>
            <a:endParaRPr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FF2FC-0F2B-43CC-A4C7-FB361EFC6227}"/>
              </a:ext>
            </a:extLst>
          </p:cNvPr>
          <p:cNvSpPr txBox="1"/>
          <p:nvPr/>
        </p:nvSpPr>
        <p:spPr>
          <a:xfrm>
            <a:off x="7537791" y="2036030"/>
            <a:ext cx="47609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51B1B2-B79A-4295-B7D7-0EAC52D1A9A8}"/>
              </a:ext>
            </a:extLst>
          </p:cNvPr>
          <p:cNvSpPr txBox="1"/>
          <p:nvPr/>
        </p:nvSpPr>
        <p:spPr>
          <a:xfrm>
            <a:off x="443346" y="2189193"/>
            <a:ext cx="40379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1) Nonlocality of potential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9EC7AF2-C52D-4260-AAC7-0EFEF5E12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" y="4679623"/>
            <a:ext cx="7059451" cy="581207"/>
          </a:xfrm>
          <a:prstGeom prst="rect">
            <a:avLst/>
          </a:prstGeom>
          <a:ln w="28575" cmpd="sng">
            <a:noFill/>
          </a:ln>
        </p:spPr>
      </p:pic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332073D4-6C70-4E1C-8136-65A45EA42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" y="2887970"/>
            <a:ext cx="4037917" cy="66531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7E939C-CEB3-4F2E-A724-859BBD1290CF}"/>
              </a:ext>
            </a:extLst>
          </p:cNvPr>
          <p:cNvSpPr txBox="1"/>
          <p:nvPr/>
        </p:nvSpPr>
        <p:spPr>
          <a:xfrm>
            <a:off x="488641" y="3970030"/>
            <a:ext cx="40379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2) </a:t>
            </a:r>
            <a:r>
              <a:rPr lang="en-US" altLang="ja-JP" sz="2400" dirty="0"/>
              <a:t>Non-Markovian noise</a:t>
            </a:r>
            <a:endParaRPr kumimoji="1" lang="ja-JP" altLang="en-US" sz="24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980A4D9C-6639-15E0-6571-02BF76763CC2}"/>
              </a:ext>
            </a:extLst>
          </p:cNvPr>
          <p:cNvGrpSpPr/>
          <p:nvPr/>
        </p:nvGrpSpPr>
        <p:grpSpPr>
          <a:xfrm>
            <a:off x="8390781" y="500844"/>
            <a:ext cx="3055010" cy="1368500"/>
            <a:chOff x="7292247" y="1477990"/>
            <a:chExt cx="2535426" cy="1135751"/>
          </a:xfrm>
        </p:grpSpPr>
        <p:pic>
          <p:nvPicPr>
            <p:cNvPr id="15" name="図 14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0AE07914-483F-6EB3-998A-2EF262D0B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41"/>
            <a:stretch/>
          </p:blipFill>
          <p:spPr>
            <a:xfrm>
              <a:off x="7292247" y="1477990"/>
              <a:ext cx="2535426" cy="1135751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3DC6FB9-D449-0FCD-5D40-DAB5D5FA58C3}"/>
                </a:ext>
              </a:extLst>
            </p:cNvPr>
            <p:cNvSpPr txBox="1"/>
            <p:nvPr/>
          </p:nvSpPr>
          <p:spPr>
            <a:xfrm>
              <a:off x="8280400" y="1497196"/>
              <a:ext cx="308113" cy="37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q</a:t>
              </a:r>
              <a:endParaRPr kumimoji="1" lang="ja-JP" altLang="en-US" b="1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9D3098E-182F-A56E-D317-0A9DF38B905B}"/>
                </a:ext>
              </a:extLst>
            </p:cNvPr>
            <p:cNvSpPr txBox="1"/>
            <p:nvPr/>
          </p:nvSpPr>
          <p:spPr>
            <a:xfrm>
              <a:off x="9422610" y="1523612"/>
              <a:ext cx="308113" cy="377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/>
                <a:t>c</a:t>
              </a:r>
              <a:endParaRPr kumimoji="1" lang="ja-JP" altLang="en-US" b="1" dirty="0"/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3E6B25D-ADBE-8AAE-8E9E-81F12BB77701}"/>
              </a:ext>
            </a:extLst>
          </p:cNvPr>
          <p:cNvSpPr txBox="1"/>
          <p:nvPr/>
        </p:nvSpPr>
        <p:spPr>
          <a:xfrm>
            <a:off x="7331890" y="6436915"/>
            <a:ext cx="4404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J. Liu, W. H. Miller, G. S.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Fanourgakis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S. S.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Xantheas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</a:t>
            </a:r>
            <a:b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</a:b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S.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Imoto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and S. Saito, </a:t>
            </a:r>
            <a:r>
              <a:rPr lang="de-DE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J. Chem. Phys. </a:t>
            </a:r>
            <a:r>
              <a:rPr lang="de-DE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135</a:t>
            </a:r>
            <a:r>
              <a:rPr lang="de-DE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244503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FB92ED6-E653-B227-C745-4EAF17D043DA}"/>
              </a:ext>
            </a:extLst>
          </p:cNvPr>
          <p:cNvGrpSpPr/>
          <p:nvPr/>
        </p:nvGrpSpPr>
        <p:grpSpPr>
          <a:xfrm>
            <a:off x="8263002" y="2381350"/>
            <a:ext cx="3182789" cy="4015721"/>
            <a:chOff x="7636801" y="1640740"/>
            <a:chExt cx="3845720" cy="4852140"/>
          </a:xfrm>
        </p:grpSpPr>
        <p:pic>
          <p:nvPicPr>
            <p:cNvPr id="22" name="図 21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D88082CC-4061-929C-187A-090269807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801" y="1640740"/>
              <a:ext cx="3845720" cy="4852140"/>
            </a:xfrm>
            <a:prstGeom prst="rect">
              <a:avLst/>
            </a:prstGeom>
          </p:spPr>
        </p:pic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8979D695-0220-2A2C-3EF8-D19A7CFE82A5}"/>
                </a:ext>
              </a:extLst>
            </p:cNvPr>
            <p:cNvCxnSpPr/>
            <p:nvPr/>
          </p:nvCxnSpPr>
          <p:spPr>
            <a:xfrm>
              <a:off x="9768840" y="5656834"/>
              <a:ext cx="0" cy="38100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0C6731DD-A270-AC28-3C20-87FA45B35734}"/>
                </a:ext>
              </a:extLst>
            </p:cNvPr>
            <p:cNvCxnSpPr/>
            <p:nvPr/>
          </p:nvCxnSpPr>
          <p:spPr>
            <a:xfrm>
              <a:off x="9165336" y="5656834"/>
              <a:ext cx="0" cy="381000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C45E6B4-5ABB-1287-151A-F37BBF6F727E}"/>
              </a:ext>
            </a:extLst>
          </p:cNvPr>
          <p:cNvCxnSpPr>
            <a:cxnSpLocks/>
          </p:cNvCxnSpPr>
          <p:nvPr/>
        </p:nvCxnSpPr>
        <p:spPr>
          <a:xfrm flipH="1">
            <a:off x="10263414" y="5615954"/>
            <a:ext cx="226786" cy="0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547D7-BE69-45CD-B08D-125A673A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Model Hamiltonian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21794-6439-4F62-97DF-12C7ABF8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pic>
        <p:nvPicPr>
          <p:cNvPr id="6" name="図 5" descr="ダイアグラム, 概略図&#10;&#10;自動的に生成された説明">
            <a:extLst>
              <a:ext uri="{FF2B5EF4-FFF2-40B4-BE49-F238E27FC236}">
                <a16:creationId xmlns:a16="http://schemas.microsoft.com/office/drawing/2014/main" id="{FEAC2E1B-0E76-4389-B2EB-9C90A1129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1435871"/>
            <a:ext cx="4186767" cy="560790"/>
          </a:xfrm>
          <a:prstGeom prst="rect">
            <a:avLst/>
          </a:prstGeom>
        </p:spPr>
      </p:pic>
      <p:pic>
        <p:nvPicPr>
          <p:cNvPr id="8" name="図 7" descr="テキスト&#10;&#10;低い精度で自動的に生成された説明">
            <a:extLst>
              <a:ext uri="{FF2B5EF4-FFF2-40B4-BE49-F238E27FC236}">
                <a16:creationId xmlns:a16="http://schemas.microsoft.com/office/drawing/2014/main" id="{C55F31E5-413C-412E-B050-B93882739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331855"/>
            <a:ext cx="2216688" cy="697322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035B895F-A87F-40D2-BC8B-5DFA4F584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3477438"/>
            <a:ext cx="4689410" cy="785427"/>
          </a:xfrm>
          <a:prstGeom prst="rect">
            <a:avLst/>
          </a:prstGeom>
        </p:spPr>
      </p:pic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1E9F0652-B541-41D1-BDE7-24F458D75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4781558"/>
            <a:ext cx="2434732" cy="636514"/>
          </a:xfrm>
          <a:prstGeom prst="rect">
            <a:avLst/>
          </a:prstGeo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id="{20457F63-DD90-494B-B1EC-25AB2C5CF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1" y="2380365"/>
            <a:ext cx="2868267" cy="5923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301B7F-8474-4C8D-87DC-1361406E8DC2}"/>
              </a:ext>
            </a:extLst>
          </p:cNvPr>
          <p:cNvSpPr txBox="1"/>
          <p:nvPr/>
        </p:nvSpPr>
        <p:spPr>
          <a:xfrm>
            <a:off x="530681" y="1104900"/>
            <a:ext cx="279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Total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Hamiltonian</a:t>
            </a:r>
            <a:endParaRPr kumimoji="1" lang="ja-JP" altLang="en-US" sz="1600" u="sng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0239DE-BB23-40F4-85DF-837133413F41}"/>
              </a:ext>
            </a:extLst>
          </p:cNvPr>
          <p:cNvSpPr txBox="1"/>
          <p:nvPr/>
        </p:nvSpPr>
        <p:spPr>
          <a:xfrm>
            <a:off x="530680" y="2025716"/>
            <a:ext cx="365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Hamiltonian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of</a:t>
            </a:r>
            <a:r>
              <a:rPr kumimoji="1" lang="ja-JP" altLang="en-US" sz="1600" u="sng" dirty="0"/>
              <a:t> </a:t>
            </a:r>
            <a:r>
              <a:rPr lang="en-US" altLang="ja-JP" sz="1600" u="sng" dirty="0"/>
              <a:t>each mode</a:t>
            </a:r>
            <a:endParaRPr kumimoji="1" lang="ja-JP" altLang="en-US" sz="1600" u="sng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78CB20-CED2-43F8-BDAA-606748900D44}"/>
              </a:ext>
            </a:extLst>
          </p:cNvPr>
          <p:cNvSpPr txBox="1"/>
          <p:nvPr/>
        </p:nvSpPr>
        <p:spPr>
          <a:xfrm>
            <a:off x="4061404" y="202571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potential</a:t>
            </a:r>
            <a:endParaRPr kumimoji="1" lang="ja-JP" altLang="en-US" sz="1600" u="sng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061DFE9-CC8E-4073-9839-5BA8DF7F82A7}"/>
              </a:ext>
            </a:extLst>
          </p:cNvPr>
          <p:cNvSpPr txBox="1"/>
          <p:nvPr/>
        </p:nvSpPr>
        <p:spPr>
          <a:xfrm>
            <a:off x="530681" y="3102735"/>
            <a:ext cx="180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Bath</a:t>
            </a:r>
            <a:r>
              <a:rPr lang="ja-JP" altLang="en-US" sz="1600" u="sng" dirty="0"/>
              <a:t> </a:t>
            </a:r>
            <a:r>
              <a:rPr lang="en-US" altLang="ja-JP" sz="1600" u="sng" dirty="0" err="1"/>
              <a:t>Hamitonian</a:t>
            </a:r>
            <a:endParaRPr kumimoji="1" lang="ja-JP" altLang="en-US" sz="1600" u="sng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0D1794C-2115-44EB-91B8-672FCA603C5B}"/>
              </a:ext>
            </a:extLst>
          </p:cNvPr>
          <p:cNvSpPr txBox="1"/>
          <p:nvPr/>
        </p:nvSpPr>
        <p:spPr>
          <a:xfrm>
            <a:off x="530680" y="4390690"/>
            <a:ext cx="388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System-bath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coupling</a:t>
            </a:r>
            <a:endParaRPr kumimoji="1" lang="ja-JP" altLang="en-US" sz="1600" u="sng" dirty="0"/>
          </a:p>
        </p:txBody>
      </p:sp>
      <p:pic>
        <p:nvPicPr>
          <p:cNvPr id="23" name="図 22" descr="テキスト, 手紙&#10;&#10;自動的に生成された説明">
            <a:extLst>
              <a:ext uri="{FF2B5EF4-FFF2-40B4-BE49-F238E27FC236}">
                <a16:creationId xmlns:a16="http://schemas.microsoft.com/office/drawing/2014/main" id="{56122800-7D91-4C10-8D57-6FFFDA6166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2402693"/>
            <a:ext cx="3997577" cy="59238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E0FD00-F049-43CD-9908-1584AF606764}"/>
              </a:ext>
            </a:extLst>
          </p:cNvPr>
          <p:cNvSpPr txBox="1"/>
          <p:nvPr/>
        </p:nvSpPr>
        <p:spPr>
          <a:xfrm>
            <a:off x="7833436" y="202571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Coupling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between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modes</a:t>
            </a:r>
            <a:endParaRPr kumimoji="1" lang="ja-JP" altLang="en-US" sz="1600" u="sng" dirty="0"/>
          </a:p>
        </p:txBody>
      </p:sp>
      <p:pic>
        <p:nvPicPr>
          <p:cNvPr id="5" name="図 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2A77EAF-D5C4-4D14-AA76-C9EA6A755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35" y="4781558"/>
            <a:ext cx="2561166" cy="508459"/>
          </a:xfrm>
          <a:prstGeom prst="rect">
            <a:avLst/>
          </a:prstGeom>
        </p:spPr>
      </p:pic>
      <p:pic>
        <p:nvPicPr>
          <p:cNvPr id="22" name="図 21" descr="ダイアグラム&#10;&#10;自動的に生成された説明">
            <a:extLst>
              <a:ext uri="{FF2B5EF4-FFF2-40B4-BE49-F238E27FC236}">
                <a16:creationId xmlns:a16="http://schemas.microsoft.com/office/drawing/2014/main" id="{59A68946-6A53-4D69-B416-0D6B2B957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26" y="3330144"/>
            <a:ext cx="2948146" cy="298142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0153EC-F5F2-4F9F-BEFA-0EEA2946C867}"/>
              </a:ext>
            </a:extLst>
          </p:cNvPr>
          <p:cNvSpPr txBox="1"/>
          <p:nvPr/>
        </p:nvSpPr>
        <p:spPr>
          <a:xfrm>
            <a:off x="6637197" y="6573307"/>
            <a:ext cx="48009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4AB36F51-E6CD-0943-4659-46DF70F8C8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5938719"/>
            <a:ext cx="2184721" cy="59821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77D979-1A47-9884-4575-B7462D81F5F8}"/>
              </a:ext>
            </a:extLst>
          </p:cNvPr>
          <p:cNvSpPr txBox="1"/>
          <p:nvPr/>
        </p:nvSpPr>
        <p:spPr>
          <a:xfrm>
            <a:off x="530680" y="5445091"/>
            <a:ext cx="388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Spectral </a:t>
            </a:r>
            <a:r>
              <a:rPr lang="en-US" altLang="ja-JP" sz="1600" u="sng" dirty="0"/>
              <a:t>density</a:t>
            </a:r>
            <a:endParaRPr kumimoji="1" lang="ja-JP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79944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details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5F16ED6-481E-41D0-85FA-453D4617C7DD}"/>
                  </a:ext>
                </a:extLst>
              </p:cNvPr>
              <p:cNvSpPr txBox="1"/>
              <p:nvPr/>
            </p:nvSpPr>
            <p:spPr>
              <a:xfrm>
                <a:off x="530681" y="1203378"/>
                <a:ext cx="11414273" cy="556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2600" dirty="0"/>
                  <a:t>・</a:t>
                </a:r>
                <a:r>
                  <a:rPr lang="en-US" altLang="ja-JP" sz="2600" dirty="0"/>
                  <a:t>Quantum:</a:t>
                </a:r>
                <a:r>
                  <a:rPr lang="ja-JP" altLang="en-US" sz="2600" dirty="0"/>
                  <a:t>  </a:t>
                </a:r>
                <a:r>
                  <a:rPr lang="en-US" altLang="ja-JP" sz="2600" dirty="0"/>
                  <a:t>HEOM (collocation method &amp; TPSD)	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600" dirty="0"/>
                  <a:t>　</a:t>
                </a:r>
                <a:r>
                  <a:rPr lang="en-US" altLang="ja-JP" sz="2600" dirty="0"/>
                  <a:t>Classical:</a:t>
                </a:r>
                <a:r>
                  <a:rPr lang="ja-JP" altLang="en-US" sz="2600" dirty="0"/>
                  <a:t> </a:t>
                </a:r>
                <a:r>
                  <a:rPr lang="en-US" altLang="ja-JP" sz="2600" dirty="0"/>
                  <a:t>CHFPE (Hermite representation* &amp; collocation method)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2600" dirty="0"/>
                  <a:t>・</a:t>
                </a:r>
                <a:r>
                  <a:rPr lang="en-US" altLang="ja-JP" sz="2600" dirty="0"/>
                  <a:t>Stretching mode</a:t>
                </a:r>
                <a:br>
                  <a:rPr lang="en-US" altLang="ja-JP" sz="2600" dirty="0"/>
                </a:br>
                <a:r>
                  <a:rPr lang="en-US" altLang="ja-JP" sz="2600" dirty="0"/>
                  <a:t>       </a:t>
                </a:r>
                <a:r>
                  <a:rPr lang="en-US" altLang="ja-JP" sz="2600" u="sng" dirty="0"/>
                  <a:t>Parameters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600" b="0" i="0" smtClean="0">
                          <a:latin typeface="Cambria Math" panose="02040503050406030204" pitchFamily="18" charset="0"/>
                        </a:rPr>
                        <m:t>3520</m:t>
                      </m:r>
                      <m:r>
                        <m:rPr>
                          <m:sty m:val="p"/>
                        </m:rPr>
                        <a:rPr lang="en-US" altLang="ja-JP" sz="260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altLang="ja-JP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26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ja-JP" sz="26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=4000</m:t>
                          </m:r>
                          <m:r>
                            <m:rPr>
                              <m:sty m:val="p"/>
                            </m:rPr>
                            <a:rPr lang="en-US" altLang="ja-JP" sz="2600">
                              <a:latin typeface="Cambria Math" panose="02040503050406030204" pitchFamily="18" charset="0"/>
                            </a:rPr>
                            <m:t>c</m:t>
                          </m:r>
                          <m:sSup>
                            <m:sSupPr>
                              <m:ctrlPr>
                                <a:rPr lang="en-US" altLang="ja-JP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26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ja-JP" sz="2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=0.2</m:t>
                      </m:r>
                      <m:sSub>
                        <m:sSubPr>
                          <m:ctrlPr>
                            <a:rPr lang="en-US" altLang="ja-JP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=300</m:t>
                      </m:r>
                      <m:r>
                        <m:rPr>
                          <m:sty m:val="p"/>
                        </m:rPr>
                        <a:rPr lang="en-US" altLang="ja-JP" sz="26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ja-JP" sz="2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altLang="ja-JP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=19.18</m:t>
                          </m:r>
                        </m:e>
                      </m:d>
                      <m:r>
                        <a:rPr lang="en-US" altLang="ja-JP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600" i="1">
                          <a:latin typeface="Cambria Math" panose="02040503050406030204" pitchFamily="18" charset="0"/>
                        </a:rPr>
                        <m:t>0.2</m:t>
                      </m:r>
                      <m:sSub>
                        <m:sSubPr>
                          <m:ctrlPr>
                            <a:rPr lang="en-US" altLang="ja-JP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26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ja-JP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4.8</m:t>
                          </m:r>
                          <m:r>
                            <a:rPr lang="en-US" altLang="ja-JP" sz="2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26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sz="2600" dirty="0"/>
              </a:p>
              <a:p>
                <a:pPr>
                  <a:lnSpc>
                    <a:spcPct val="150000"/>
                  </a:lnSpc>
                </a:pPr>
                <a:r>
                  <a:rPr lang="en-US" altLang="ja-JP" sz="2600" dirty="0"/>
                  <a:t>       </a:t>
                </a:r>
                <a:r>
                  <a:rPr lang="en-US" altLang="ja-JP" sz="2600" u="sng" dirty="0"/>
                  <a:t>Number of basis functions (mesh points)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ja-JP" sz="2600" dirty="0"/>
                  <a:t>	HEOM: 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ja-JP" sz="2600" dirty="0"/>
                  <a:t>	CHFPE: 20</a:t>
                </a: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5F16ED6-481E-41D0-85FA-453D4617C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1" y="1203378"/>
                <a:ext cx="11414273" cy="5564665"/>
              </a:xfrm>
              <a:prstGeom prst="rect">
                <a:avLst/>
              </a:prstGeom>
              <a:blipFill>
                <a:blip r:embed="rId2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BAAA40-5808-EECD-CA2F-DD4C6A1ED979}"/>
              </a:ext>
            </a:extLst>
          </p:cNvPr>
          <p:cNvSpPr txBox="1"/>
          <p:nvPr/>
        </p:nvSpPr>
        <p:spPr>
          <a:xfrm>
            <a:off x="6384473" y="6521553"/>
            <a:ext cx="531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*T. Ikeda, H. Ito, and Y.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Tanimura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kumimoji="1" lang="de-DE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142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212421 (2015).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72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7D06B9-3131-E713-BC83-D14A1A3C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Review of 2D-IR spectra of neat water (stretch)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CC5484-AC6E-226B-3FE8-E9B89ACB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F82BFC-42A3-70CF-CAA2-CED0F14BE1B7}"/>
              </a:ext>
            </a:extLst>
          </p:cNvPr>
          <p:cNvSpPr txBox="1"/>
          <p:nvPr/>
        </p:nvSpPr>
        <p:spPr>
          <a:xfrm>
            <a:off x="454476" y="1034534"/>
            <a:ext cx="18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/>
              <a:t>Experiment</a:t>
            </a:r>
            <a:endParaRPr kumimoji="1" lang="ja-JP" altLang="en-US" sz="2400" u="sng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19DB11-2382-8B26-CA70-464D2889FA56}"/>
              </a:ext>
            </a:extLst>
          </p:cNvPr>
          <p:cNvSpPr txBox="1"/>
          <p:nvPr/>
        </p:nvSpPr>
        <p:spPr>
          <a:xfrm>
            <a:off x="6096000" y="1034534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u="sng" dirty="0"/>
              <a:t>Theory</a:t>
            </a:r>
            <a:endParaRPr kumimoji="1" lang="ja-JP" altLang="en-US" sz="2400" u="sng" dirty="0"/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C393632C-EFCE-D6CA-07B4-6EEAE33CE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6" y="1536214"/>
            <a:ext cx="4925114" cy="46482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5F92F5-C0FF-23C7-FF64-044961A12ACA}"/>
              </a:ext>
            </a:extLst>
          </p:cNvPr>
          <p:cNvSpPr txBox="1"/>
          <p:nvPr/>
        </p:nvSpPr>
        <p:spPr>
          <a:xfrm>
            <a:off x="251460" y="6316763"/>
            <a:ext cx="584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altLang="ja-JP" sz="1400" b="0" i="0" u="none" strike="noStrike" baseline="0" dirty="0">
                <a:latin typeface="Times-Roman"/>
              </a:rPr>
              <a:t>D. Kraemer, M. L. Cowan, A. Paarmann, N. Huse, E. T. J. Nibbering, </a:t>
            </a:r>
            <a:br>
              <a:rPr lang="nl-NL" altLang="ja-JP" sz="1400" b="0" i="0" u="none" strike="noStrike" baseline="0" dirty="0">
                <a:latin typeface="Times-Roman"/>
              </a:rPr>
            </a:br>
            <a:r>
              <a:rPr lang="nl-NL" altLang="ja-JP" sz="1400" b="0" i="0" u="none" strike="noStrike" baseline="0" dirty="0">
                <a:latin typeface="Times-Roman"/>
              </a:rPr>
              <a:t>T. </a:t>
            </a:r>
            <a:r>
              <a:rPr lang="en-US" altLang="ja-JP" sz="1400" b="0" i="0" u="none" strike="noStrike" baseline="0" dirty="0" err="1">
                <a:latin typeface="Times-Roman"/>
              </a:rPr>
              <a:t>Elsaesser</a:t>
            </a:r>
            <a:r>
              <a:rPr lang="en-US" altLang="ja-JP" sz="1400" b="0" i="0" u="none" strike="noStrike" baseline="0" dirty="0">
                <a:latin typeface="Times-Roman"/>
              </a:rPr>
              <a:t>, and R. J. D. Miller, Proc. Natl. Acad. Sci. U.S.A. </a:t>
            </a:r>
            <a:r>
              <a:rPr lang="en-US" altLang="ja-JP" sz="1400" b="1" i="0" u="none" strike="noStrike" baseline="0" dirty="0">
                <a:latin typeface="Times-Bold"/>
              </a:rPr>
              <a:t>105</a:t>
            </a:r>
            <a:r>
              <a:rPr lang="en-US" altLang="ja-JP" sz="1400" b="0" i="0" u="none" strike="noStrike" baseline="0" dirty="0">
                <a:latin typeface="Times-Roman"/>
              </a:rPr>
              <a:t>, 437 (2008).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図 8" descr="グラフ, カレンダー&#10;&#10;自動的に生成された説明">
            <a:extLst>
              <a:ext uri="{FF2B5EF4-FFF2-40B4-BE49-F238E27FC236}">
                <a16:creationId xmlns:a16="http://schemas.microsoft.com/office/drawing/2014/main" id="{1313A92D-A0C1-D8F7-7434-186BABFC53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0"/>
          <a:stretch/>
        </p:blipFill>
        <p:spPr>
          <a:xfrm>
            <a:off x="6200598" y="1913803"/>
            <a:ext cx="5913742" cy="155269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DFEDCF-6649-F63C-F285-67D4C6CFF1AB}"/>
              </a:ext>
            </a:extLst>
          </p:cNvPr>
          <p:cNvSpPr txBox="1"/>
          <p:nvPr/>
        </p:nvSpPr>
        <p:spPr>
          <a:xfrm>
            <a:off x="6477543" y="3448104"/>
            <a:ext cx="548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Imoto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S.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Xantheas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Saito, 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kumimoji="1" lang="de-DE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139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044503 (2013).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図 11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2BE9180D-5A32-C539-37CE-0A1F3713A5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32" y="4176078"/>
            <a:ext cx="5081368" cy="223775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6A602B-820C-39F6-54FA-46065CD0F9D2}"/>
              </a:ext>
            </a:extLst>
          </p:cNvPr>
          <p:cNvSpPr txBox="1"/>
          <p:nvPr/>
        </p:nvSpPr>
        <p:spPr>
          <a:xfrm>
            <a:off x="6645996" y="6334780"/>
            <a:ext cx="546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ja-JP" sz="1400" b="0" i="0" u="none" strike="noStrike" baseline="0" dirty="0">
                <a:latin typeface="Times-Roman"/>
              </a:rPr>
              <a:t>A. Paarmann, T. Hayashi, S. Mukamel, and R. J. D. Miller, </a:t>
            </a:r>
            <a:br>
              <a:rPr lang="de-DE" altLang="ja-JP" sz="1400" b="0" i="0" u="none" strike="noStrike" baseline="0" dirty="0">
                <a:latin typeface="Times-Roman"/>
              </a:rPr>
            </a:br>
            <a:r>
              <a:rPr lang="de-DE" altLang="ja-JP" sz="1400" b="0" i="0" u="none" strike="noStrike" baseline="0" dirty="0">
                <a:latin typeface="Times-Roman"/>
              </a:rPr>
              <a:t>J. Chem. </a:t>
            </a:r>
            <a:r>
              <a:rPr lang="en-US" altLang="ja-JP" sz="1400" b="0" i="0" u="none" strike="noStrike" baseline="0" dirty="0">
                <a:latin typeface="Times-Roman"/>
              </a:rPr>
              <a:t>Phys. </a:t>
            </a:r>
            <a:r>
              <a:rPr lang="en-US" altLang="ja-JP" sz="1400" b="1" i="0" u="none" strike="noStrike" baseline="0" dirty="0">
                <a:latin typeface="Times-Bold"/>
              </a:rPr>
              <a:t>130</a:t>
            </a:r>
            <a:r>
              <a:rPr lang="en-US" altLang="ja-JP" sz="1400" b="0" i="0" u="none" strike="noStrike" baseline="0" dirty="0">
                <a:latin typeface="Times-Roman"/>
              </a:rPr>
              <a:t>, 204110 (2009).</a:t>
            </a:r>
            <a:endParaRPr kumimoji="1" lang="ja-JP" altLang="en-US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FF1760-498A-2330-CAAA-5987BC6E8AF7}"/>
              </a:ext>
            </a:extLst>
          </p:cNvPr>
          <p:cNvSpPr txBox="1"/>
          <p:nvPr/>
        </p:nvSpPr>
        <p:spPr>
          <a:xfrm>
            <a:off x="6115052" y="1549007"/>
            <a:ext cx="322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(</a:t>
            </a:r>
            <a:r>
              <a:rPr kumimoji="1" lang="en-US" altLang="ja-JP" sz="1600" i="1" dirty="0"/>
              <a:t>ab </a:t>
            </a:r>
            <a:r>
              <a:rPr kumimoji="1" lang="en-US" altLang="ja-JP" sz="1600" i="1" dirty="0" err="1"/>
              <a:t>intio</a:t>
            </a:r>
            <a:r>
              <a:rPr lang="en-US" altLang="ja-JP" sz="1600" dirty="0"/>
              <a:t>-</a:t>
            </a:r>
            <a:r>
              <a:rPr kumimoji="1" lang="en-US" altLang="ja-JP" sz="1600" dirty="0"/>
              <a:t>based) MD simulation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EBDE6B6-0A48-6BBD-DBAF-43A138382DB5}"/>
              </a:ext>
            </a:extLst>
          </p:cNvPr>
          <p:cNvSpPr txBox="1"/>
          <p:nvPr/>
        </p:nvSpPr>
        <p:spPr>
          <a:xfrm>
            <a:off x="6115052" y="3787900"/>
            <a:ext cx="571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・</a:t>
            </a:r>
            <a:r>
              <a:rPr kumimoji="1" lang="en-US" altLang="ja-JP" sz="1600" dirty="0"/>
              <a:t>Numerical integration of the Schr</a:t>
            </a:r>
            <a:r>
              <a:rPr lang="en-US" altLang="ja-JP" sz="1600" i="0" dirty="0">
                <a:solidFill>
                  <a:srgbClr val="333333"/>
                </a:solidFill>
                <a:effectLst/>
              </a:rPr>
              <a:t>ö</a:t>
            </a:r>
            <a:r>
              <a:rPr kumimoji="1" lang="en-US" altLang="ja-JP" sz="1600" dirty="0"/>
              <a:t>dinger equation (NISE) 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105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4ED5C9-F6BF-F229-6F9B-DC403EBD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 (IR spectrum)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3819E-CB73-666F-8C33-29652FBE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pic>
        <p:nvPicPr>
          <p:cNvPr id="20" name="図 19" descr="グラフ, ヒストグラム&#10;&#10;自動的に生成された説明">
            <a:extLst>
              <a:ext uri="{FF2B5EF4-FFF2-40B4-BE49-F238E27FC236}">
                <a16:creationId xmlns:a16="http://schemas.microsoft.com/office/drawing/2014/main" id="{D36AD81B-52F0-F3A0-EAE9-560811F87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8" y="1794740"/>
            <a:ext cx="5134936" cy="378074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21F913-D216-9106-E103-3136931D888C}"/>
              </a:ext>
            </a:extLst>
          </p:cNvPr>
          <p:cNvSpPr txBox="1"/>
          <p:nvPr/>
        </p:nvSpPr>
        <p:spPr>
          <a:xfrm>
            <a:off x="6957007" y="5575482"/>
            <a:ext cx="495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T. Hasegawa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J. Phys. Chem. B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5545 (2011).</a:t>
            </a:r>
            <a:endParaRPr lang="ja-JP" altLang="en-US" sz="1400" dirty="0"/>
          </a:p>
        </p:txBody>
      </p:sp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2889D221-0263-0178-3B6C-66966A6EA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651724"/>
            <a:ext cx="5614729" cy="414963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3F649F-D547-8B7E-20AF-794BF2A00C81}"/>
              </a:ext>
            </a:extLst>
          </p:cNvPr>
          <p:cNvSpPr txBox="1"/>
          <p:nvPr/>
        </p:nvSpPr>
        <p:spPr>
          <a:xfrm>
            <a:off x="279876" y="5801359"/>
            <a:ext cx="677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*</a:t>
            </a:r>
            <a:r>
              <a:rPr kumimoji="1" lang="en-US" altLang="ja-JP" sz="2400" dirty="0"/>
              <a:t>Fit the quantum result to </a:t>
            </a:r>
            <a:r>
              <a:rPr lang="en-US" altLang="ja-JP" sz="2400" dirty="0"/>
              <a:t>the</a:t>
            </a:r>
            <a:r>
              <a:rPr kumimoji="1" lang="en-US" altLang="ja-JP" sz="2400" dirty="0"/>
              <a:t> experimental data</a:t>
            </a:r>
            <a:endParaRPr kumimoji="1" lang="ja-JP" altLang="en-US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89FD2E1-08C9-1531-9EFB-71D924E4DE29}"/>
              </a:ext>
            </a:extLst>
          </p:cNvPr>
          <p:cNvSpPr txBox="1"/>
          <p:nvPr/>
        </p:nvSpPr>
        <p:spPr>
          <a:xfrm>
            <a:off x="2403412" y="6247779"/>
            <a:ext cx="495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J. E. Bertie and Z. D. Lan, Appl. Spectrosc. </a:t>
            </a:r>
            <a:r>
              <a:rPr lang="fr-FR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50</a:t>
            </a:r>
            <a:r>
              <a:rPr lang="fr-FR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1047 (1996).</a:t>
            </a:r>
            <a:endParaRPr lang="ja-JP" altLang="en-US" sz="1400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009244B-7FCA-659B-3619-7EBFA4EC88CC}"/>
              </a:ext>
            </a:extLst>
          </p:cNvPr>
          <p:cNvCxnSpPr>
            <a:cxnSpLocks/>
          </p:cNvCxnSpPr>
          <p:nvPr/>
        </p:nvCxnSpPr>
        <p:spPr>
          <a:xfrm flipH="1">
            <a:off x="10744429" y="4170987"/>
            <a:ext cx="55419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DE8B1E7-E959-5523-6C5B-EEA7B0E9E3B4}"/>
              </a:ext>
            </a:extLst>
          </p:cNvPr>
          <p:cNvCxnSpPr>
            <a:cxnSpLocks/>
          </p:cNvCxnSpPr>
          <p:nvPr/>
        </p:nvCxnSpPr>
        <p:spPr>
          <a:xfrm flipH="1">
            <a:off x="4233271" y="3740687"/>
            <a:ext cx="55419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カレンダー&#10;&#10;自動的に生成された説明">
            <a:extLst>
              <a:ext uri="{FF2B5EF4-FFF2-40B4-BE49-F238E27FC236}">
                <a16:creationId xmlns:a16="http://schemas.microsoft.com/office/drawing/2014/main" id="{466112ED-BE39-86F0-1564-6CC2AC310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4" b="49990"/>
          <a:stretch/>
        </p:blipFill>
        <p:spPr>
          <a:xfrm>
            <a:off x="6566798" y="4449538"/>
            <a:ext cx="5540035" cy="17830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3819E-CB73-666F-8C33-29652FBE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CE767B-310C-75E4-6512-8A3F11E132C2}"/>
              </a:ext>
            </a:extLst>
          </p:cNvPr>
          <p:cNvSpPr txBox="1"/>
          <p:nvPr/>
        </p:nvSpPr>
        <p:spPr>
          <a:xfrm>
            <a:off x="8218714" y="6264874"/>
            <a:ext cx="260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Imoto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S. </a:t>
            </a:r>
            <a:r>
              <a:rPr kumimoji="1"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Xantheas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Saito, </a:t>
            </a:r>
            <a:b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kumimoji="1" lang="de-DE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139</a:t>
            </a:r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044503 (2013).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31F90E3-A511-CCEF-0503-DD099895AEF6}"/>
                  </a:ext>
                </a:extLst>
              </p:cNvPr>
              <p:cNvSpPr txBox="1"/>
              <p:nvPr/>
            </p:nvSpPr>
            <p:spPr>
              <a:xfrm>
                <a:off x="461463" y="1075136"/>
                <a:ext cx="1089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31F90E3-A511-CCEF-0503-DD099895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63" y="1075136"/>
                <a:ext cx="1089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DAE4ED0-93C2-E5A1-E384-6E0F6801B166}"/>
                  </a:ext>
                </a:extLst>
              </p:cNvPr>
              <p:cNvSpPr txBox="1"/>
              <p:nvPr/>
            </p:nvSpPr>
            <p:spPr>
              <a:xfrm>
                <a:off x="3528558" y="1075136"/>
                <a:ext cx="135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DAE4ED0-93C2-E5A1-E384-6E0F6801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58" y="1075136"/>
                <a:ext cx="13563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7ECD79-71E6-0FBD-57A3-C0737B95F36F}"/>
                  </a:ext>
                </a:extLst>
              </p:cNvPr>
              <p:cNvSpPr txBox="1"/>
              <p:nvPr/>
            </p:nvSpPr>
            <p:spPr>
              <a:xfrm>
                <a:off x="458291" y="3879214"/>
                <a:ext cx="135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7ECD79-71E6-0FBD-57A3-C0737B95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91" y="3879214"/>
                <a:ext cx="13563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A80F863-2BCA-4035-5C25-7A4DC6152E95}"/>
                  </a:ext>
                </a:extLst>
              </p:cNvPr>
              <p:cNvSpPr txBox="1"/>
              <p:nvPr/>
            </p:nvSpPr>
            <p:spPr>
              <a:xfrm>
                <a:off x="3646119" y="3879214"/>
                <a:ext cx="135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=200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A80F863-2BCA-4035-5C25-7A4DC6152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19" y="3879214"/>
                <a:ext cx="13563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98090FB-F4E7-9646-8C7F-25C6422B78CD}"/>
              </a:ext>
            </a:extLst>
          </p:cNvPr>
          <p:cNvSpPr txBox="1"/>
          <p:nvPr/>
        </p:nvSpPr>
        <p:spPr>
          <a:xfrm>
            <a:off x="7239486" y="3589588"/>
            <a:ext cx="508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altLang="ja-JP" sz="1200" b="0" i="0" u="none" strike="noStrike" baseline="0" dirty="0">
                <a:latin typeface="Times-Roman"/>
              </a:rPr>
              <a:t>D. Kraemer, M. L. Cowan, A. Paarmann, N. Huse, E. T. J. Nibbering, </a:t>
            </a:r>
            <a:br>
              <a:rPr lang="nl-NL" altLang="ja-JP" sz="1200" b="0" i="0" u="none" strike="noStrike" baseline="0" dirty="0">
                <a:latin typeface="Times-Roman"/>
              </a:rPr>
            </a:br>
            <a:r>
              <a:rPr lang="nl-NL" altLang="ja-JP" sz="1200" b="0" i="0" u="none" strike="noStrike" baseline="0" dirty="0">
                <a:latin typeface="Times-Roman"/>
              </a:rPr>
              <a:t>T. </a:t>
            </a:r>
            <a:r>
              <a:rPr lang="en-US" altLang="ja-JP" sz="1200" b="0" i="0" u="none" strike="noStrike" baseline="0" dirty="0" err="1">
                <a:latin typeface="Times-Roman"/>
              </a:rPr>
              <a:t>Elsaesser</a:t>
            </a:r>
            <a:r>
              <a:rPr lang="en-US" altLang="ja-JP" sz="1200" b="0" i="0" u="none" strike="noStrike" baseline="0" dirty="0">
                <a:latin typeface="Times-Roman"/>
              </a:rPr>
              <a:t>, and R. J. D. Miller, Proc. Natl. Acad. Sci. U.S.A. </a:t>
            </a:r>
            <a:r>
              <a:rPr lang="en-US" altLang="ja-JP" sz="1200" b="1" i="0" u="none" strike="noStrike" baseline="0" dirty="0">
                <a:latin typeface="Times-Bold"/>
              </a:rPr>
              <a:t>105</a:t>
            </a:r>
            <a:r>
              <a:rPr lang="en-US" altLang="ja-JP" sz="1200" b="0" i="0" u="none" strike="noStrike" baseline="0" dirty="0">
                <a:latin typeface="Times-Roman"/>
              </a:rPr>
              <a:t>, 437 (2008).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図 17" descr="グラフ, 散布図&#10;&#10;自動的に生成された説明">
            <a:extLst>
              <a:ext uri="{FF2B5EF4-FFF2-40B4-BE49-F238E27FC236}">
                <a16:creationId xmlns:a16="http://schemas.microsoft.com/office/drawing/2014/main" id="{2E88FC8A-A77C-16CF-4AD3-70C70A4F7C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" t="3973" r="66363" b="72661"/>
          <a:stretch/>
        </p:blipFill>
        <p:spPr>
          <a:xfrm>
            <a:off x="8218714" y="1060990"/>
            <a:ext cx="3242838" cy="2513508"/>
          </a:xfrm>
          <a:prstGeom prst="rect">
            <a:avLst/>
          </a:prstGeom>
        </p:spPr>
      </p:pic>
      <p:pic>
        <p:nvPicPr>
          <p:cNvPr id="8" name="図 7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93944CB9-6102-AB6F-B658-90AE9F15CA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9309" r="13051" b="3836"/>
          <a:stretch/>
        </p:blipFill>
        <p:spPr>
          <a:xfrm>
            <a:off x="3646119" y="4332900"/>
            <a:ext cx="2741524" cy="2382225"/>
          </a:xfrm>
          <a:prstGeom prst="rect">
            <a:avLst/>
          </a:prstGeom>
        </p:spPr>
      </p:pic>
      <p:pic>
        <p:nvPicPr>
          <p:cNvPr id="22" name="図 21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F1DC8806-B1B5-412D-A25A-6C8AD8943D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9112" r="13847" b="4132"/>
          <a:stretch/>
        </p:blipFill>
        <p:spPr>
          <a:xfrm>
            <a:off x="3734575" y="1458754"/>
            <a:ext cx="2611983" cy="2364347"/>
          </a:xfrm>
          <a:prstGeom prst="rect">
            <a:avLst/>
          </a:prstGeom>
        </p:spPr>
      </p:pic>
      <p:pic>
        <p:nvPicPr>
          <p:cNvPr id="24" name="図 23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5569E8EA-D8EB-A430-AEC6-E491C2F4F0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t="10244" r="13755" b="4050"/>
          <a:stretch/>
        </p:blipFill>
        <p:spPr>
          <a:xfrm>
            <a:off x="578822" y="4332900"/>
            <a:ext cx="2564428" cy="23222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90CB7BF3-30B9-0D04-BBC6-B01C77AA0AA7}"/>
              </a:ext>
            </a:extLst>
          </p:cNvPr>
          <p:cNvSpPr txBox="1">
            <a:spLocks/>
          </p:cNvSpPr>
          <p:nvPr/>
        </p:nvSpPr>
        <p:spPr>
          <a:xfrm>
            <a:off x="530681" y="279627"/>
            <a:ext cx="11168743" cy="74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ja-JP" dirty="0"/>
              <a:t>Result (Classical)</a:t>
            </a:r>
            <a:endParaRPr lang="ja-JP" altLang="en-US" dirty="0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102ED51-0179-5E8C-15A3-5F2463165AD5}"/>
              </a:ext>
            </a:extLst>
          </p:cNvPr>
          <p:cNvGrpSpPr/>
          <p:nvPr/>
        </p:nvGrpSpPr>
        <p:grpSpPr>
          <a:xfrm>
            <a:off x="403860" y="1451711"/>
            <a:ext cx="2739390" cy="2343150"/>
            <a:chOff x="403860" y="1451711"/>
            <a:chExt cx="2739390" cy="2343150"/>
          </a:xfrm>
        </p:grpSpPr>
        <p:pic>
          <p:nvPicPr>
            <p:cNvPr id="19" name="図 18" descr="グラフ&#10;&#10;自動的に生成された説明">
              <a:extLst>
                <a:ext uri="{FF2B5EF4-FFF2-40B4-BE49-F238E27FC236}">
                  <a16:creationId xmlns:a16="http://schemas.microsoft.com/office/drawing/2014/main" id="{DE2670C0-4BAE-6B00-00AE-6A1AA7261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1" t="9817" r="13003" b="2975"/>
            <a:stretch/>
          </p:blipFill>
          <p:spPr>
            <a:xfrm>
              <a:off x="403860" y="1451711"/>
              <a:ext cx="2739390" cy="2343150"/>
            </a:xfrm>
            <a:prstGeom prst="rect">
              <a:avLst/>
            </a:prstGeom>
          </p:spPr>
        </p:pic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6CE2B683-F742-2D1B-76C9-FF979442F385}"/>
                </a:ext>
              </a:extLst>
            </p:cNvPr>
            <p:cNvCxnSpPr>
              <a:cxnSpLocks/>
            </p:cNvCxnSpPr>
            <p:nvPr/>
          </p:nvCxnSpPr>
          <p:spPr>
            <a:xfrm>
              <a:off x="842010" y="1960525"/>
              <a:ext cx="1350645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3C053039-4648-8E64-1882-E36FFD807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655" y="1960525"/>
              <a:ext cx="0" cy="152971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A6371B7C-B020-CEA7-F796-4672D52EFBAB}"/>
              </a:ext>
            </a:extLst>
          </p:cNvPr>
          <p:cNvCxnSpPr/>
          <p:nvPr/>
        </p:nvCxnSpPr>
        <p:spPr>
          <a:xfrm>
            <a:off x="7757160" y="5074920"/>
            <a:ext cx="0" cy="79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0C1642DE-CAA5-C69F-8374-96A79F7AA423}"/>
              </a:ext>
            </a:extLst>
          </p:cNvPr>
          <p:cNvCxnSpPr>
            <a:cxnSpLocks/>
          </p:cNvCxnSpPr>
          <p:nvPr/>
        </p:nvCxnSpPr>
        <p:spPr>
          <a:xfrm>
            <a:off x="7091680" y="5074920"/>
            <a:ext cx="665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1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3819E-CB73-666F-8C33-29652FBE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31F90E3-A511-CCEF-0503-DD099895AEF6}"/>
                  </a:ext>
                </a:extLst>
              </p:cNvPr>
              <p:cNvSpPr txBox="1"/>
              <p:nvPr/>
            </p:nvSpPr>
            <p:spPr>
              <a:xfrm>
                <a:off x="675557" y="1075136"/>
                <a:ext cx="1089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31F90E3-A511-CCEF-0503-DD099895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7" y="1075136"/>
                <a:ext cx="10896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DAE4ED0-93C2-E5A1-E384-6E0F6801B166}"/>
                  </a:ext>
                </a:extLst>
              </p:cNvPr>
              <p:cNvSpPr txBox="1"/>
              <p:nvPr/>
            </p:nvSpPr>
            <p:spPr>
              <a:xfrm>
                <a:off x="3528558" y="1075136"/>
                <a:ext cx="135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DAE4ED0-93C2-E5A1-E384-6E0F6801B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58" y="1075136"/>
                <a:ext cx="13563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7ECD79-71E6-0FBD-57A3-C0737B95F36F}"/>
                  </a:ext>
                </a:extLst>
              </p:cNvPr>
              <p:cNvSpPr txBox="1"/>
              <p:nvPr/>
            </p:nvSpPr>
            <p:spPr>
              <a:xfrm>
                <a:off x="6617927" y="1076232"/>
                <a:ext cx="135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fs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297ECD79-71E6-0FBD-57A3-C0737B95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27" y="1076232"/>
                <a:ext cx="13563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98090FB-F4E7-9646-8C7F-25C6422B78CD}"/>
              </a:ext>
            </a:extLst>
          </p:cNvPr>
          <p:cNvSpPr txBox="1"/>
          <p:nvPr/>
        </p:nvSpPr>
        <p:spPr>
          <a:xfrm>
            <a:off x="6728984" y="6396335"/>
            <a:ext cx="508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NL" altLang="ja-JP" sz="1200" b="0" i="0" u="none" strike="noStrike" baseline="0" dirty="0">
                <a:latin typeface="Times-Roman"/>
              </a:rPr>
              <a:t>D. Kraemer, M. L. Cowan, A. Paarmann, N. Huse, E. T. J. Nibbering, </a:t>
            </a:r>
            <a:br>
              <a:rPr lang="nl-NL" altLang="ja-JP" sz="1200" b="0" i="0" u="none" strike="noStrike" baseline="0" dirty="0">
                <a:latin typeface="Times-Roman"/>
              </a:rPr>
            </a:br>
            <a:r>
              <a:rPr lang="nl-NL" altLang="ja-JP" sz="1200" b="0" i="0" u="none" strike="noStrike" baseline="0" dirty="0">
                <a:latin typeface="Times-Roman"/>
              </a:rPr>
              <a:t>T. </a:t>
            </a:r>
            <a:r>
              <a:rPr lang="en-US" altLang="ja-JP" sz="1200" b="0" i="0" u="none" strike="noStrike" baseline="0" dirty="0" err="1">
                <a:latin typeface="Times-Roman"/>
              </a:rPr>
              <a:t>Elsaesser</a:t>
            </a:r>
            <a:r>
              <a:rPr lang="en-US" altLang="ja-JP" sz="1200" b="0" i="0" u="none" strike="noStrike" baseline="0" dirty="0">
                <a:latin typeface="Times-Roman"/>
              </a:rPr>
              <a:t>, and R. J. D. Miller, Proc. Natl. Acad. Sci. U.S.A. </a:t>
            </a:r>
            <a:r>
              <a:rPr lang="en-US" altLang="ja-JP" sz="1200" b="1" i="0" u="none" strike="noStrike" baseline="0" dirty="0">
                <a:latin typeface="Times-Bold"/>
              </a:rPr>
              <a:t>105</a:t>
            </a:r>
            <a:r>
              <a:rPr lang="en-US" altLang="ja-JP" sz="1200" b="0" i="0" u="none" strike="noStrike" baseline="0" dirty="0">
                <a:latin typeface="Times-Roman"/>
              </a:rPr>
              <a:t>, 437 (2008).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タイトル 1">
            <a:extLst>
              <a:ext uri="{FF2B5EF4-FFF2-40B4-BE49-F238E27FC236}">
                <a16:creationId xmlns:a16="http://schemas.microsoft.com/office/drawing/2014/main" id="{90CB7BF3-30B9-0D04-BBC6-B01C77AA0AA7}"/>
              </a:ext>
            </a:extLst>
          </p:cNvPr>
          <p:cNvSpPr txBox="1">
            <a:spLocks/>
          </p:cNvSpPr>
          <p:nvPr/>
        </p:nvSpPr>
        <p:spPr>
          <a:xfrm>
            <a:off x="530681" y="279627"/>
            <a:ext cx="11168743" cy="74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kern="120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ja-JP" dirty="0"/>
              <a:t>Result (Quantum)</a:t>
            </a:r>
            <a:endParaRPr lang="ja-JP" altLang="en-US" dirty="0"/>
          </a:p>
        </p:txBody>
      </p:sp>
      <p:pic>
        <p:nvPicPr>
          <p:cNvPr id="25" name="図 24" descr="グラフ, 散布図&#10;&#10;自動的に生成された説明">
            <a:extLst>
              <a:ext uri="{FF2B5EF4-FFF2-40B4-BE49-F238E27FC236}">
                <a16:creationId xmlns:a16="http://schemas.microsoft.com/office/drawing/2014/main" id="{D21D6C79-2A78-5B41-7303-F842A47028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t="4281" r="65510" b="29662"/>
          <a:stretch/>
        </p:blipFill>
        <p:spPr>
          <a:xfrm>
            <a:off x="9694786" y="1423770"/>
            <a:ext cx="2217421" cy="4742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8407BBC7-9C2D-F754-9EEF-0D77A4B0A1CF}"/>
                  </a:ext>
                </a:extLst>
              </p:cNvPr>
              <p:cNvSpPr txBox="1"/>
              <p:nvPr/>
            </p:nvSpPr>
            <p:spPr>
              <a:xfrm>
                <a:off x="335341" y="4110903"/>
                <a:ext cx="2461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cf. Classical (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fs</m:t>
                    </m:r>
                  </m:oMath>
                </a14:m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8407BBC7-9C2D-F754-9EEF-0D77A4B0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1" y="4110903"/>
                <a:ext cx="2461952" cy="369332"/>
              </a:xfrm>
              <a:prstGeom prst="rect">
                <a:avLst/>
              </a:prstGeom>
              <a:blipFill>
                <a:blip r:embed="rId7"/>
                <a:stretch>
                  <a:fillRect l="-1980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BDC887-E553-A72C-6A50-BB57D12016E1}"/>
              </a:ext>
            </a:extLst>
          </p:cNvPr>
          <p:cNvSpPr txBox="1"/>
          <p:nvPr/>
        </p:nvSpPr>
        <p:spPr>
          <a:xfrm>
            <a:off x="3995982" y="4620991"/>
            <a:ext cx="5234150" cy="121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ja-JP" sz="2400" u="sng" dirty="0"/>
              <a:t>Lacking fast vibrational dephasing induced by </a:t>
            </a:r>
            <a:r>
              <a:rPr kumimoji="1" lang="en-US" altLang="ja-JP" sz="2400" u="sng" dirty="0" err="1"/>
              <a:t>librational</a:t>
            </a:r>
            <a:r>
              <a:rPr kumimoji="1" lang="en-US" altLang="ja-JP" sz="2400" u="sng" dirty="0"/>
              <a:t> motion</a:t>
            </a:r>
          </a:p>
          <a:p>
            <a:pPr>
              <a:lnSpc>
                <a:spcPts val="3000"/>
              </a:lnSpc>
            </a:pPr>
            <a:r>
              <a:rPr kumimoji="1" lang="ja-JP" altLang="en-US" sz="2400" dirty="0"/>
              <a:t>⇒ </a:t>
            </a:r>
            <a:r>
              <a:rPr kumimoji="1" lang="en-US" altLang="ja-JP" sz="2400" dirty="0"/>
              <a:t>more complex spectral density?</a:t>
            </a:r>
            <a:endParaRPr kumimoji="1" lang="ja-JP" altLang="en-US" sz="2400" dirty="0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D5D8466F-6D98-5FF3-D02B-3758DC2EE8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10444" r="13100" b="2517"/>
          <a:stretch/>
        </p:blipFill>
        <p:spPr>
          <a:xfrm>
            <a:off x="376558" y="1416049"/>
            <a:ext cx="2945939" cy="2491022"/>
          </a:xfrm>
          <a:prstGeom prst="rect">
            <a:avLst/>
          </a:prstGeom>
        </p:spPr>
      </p:pic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606A8546-D628-F0BA-6EE5-2DA71FFA63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10581" r="13256" b="2382"/>
          <a:stretch/>
        </p:blipFill>
        <p:spPr>
          <a:xfrm>
            <a:off x="3335315" y="1451709"/>
            <a:ext cx="2920301" cy="2491022"/>
          </a:xfrm>
          <a:prstGeom prst="rect">
            <a:avLst/>
          </a:prstGeom>
        </p:spPr>
      </p:pic>
      <p:pic>
        <p:nvPicPr>
          <p:cNvPr id="21" name="図 20" descr="グラフ, バブル チャート&#10;&#10;自動的に生成された説明">
            <a:extLst>
              <a:ext uri="{FF2B5EF4-FFF2-40B4-BE49-F238E27FC236}">
                <a16:creationId xmlns:a16="http://schemas.microsoft.com/office/drawing/2014/main" id="{39B491C0-0DF2-7B6F-EED8-4152226256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0792" r="13396" b="2170"/>
          <a:stretch/>
        </p:blipFill>
        <p:spPr>
          <a:xfrm>
            <a:off x="6311674" y="1492866"/>
            <a:ext cx="2872051" cy="2449865"/>
          </a:xfrm>
          <a:prstGeom prst="rect">
            <a:avLst/>
          </a:prstGeom>
        </p:spPr>
      </p:pic>
      <p:pic>
        <p:nvPicPr>
          <p:cNvPr id="36" name="図 35" descr="グラフ&#10;&#10;自動的に生成された説明">
            <a:extLst>
              <a:ext uri="{FF2B5EF4-FFF2-40B4-BE49-F238E27FC236}">
                <a16:creationId xmlns:a16="http://schemas.microsoft.com/office/drawing/2014/main" id="{509048D1-B5F4-9E98-3A16-39CEDA8A4A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10824" r="12968" b="1979"/>
          <a:stretch/>
        </p:blipFill>
        <p:spPr>
          <a:xfrm>
            <a:off x="203616" y="4514849"/>
            <a:ext cx="2754475" cy="2343151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6BBAC09A-0AA3-596A-12E0-09147D62DB20}"/>
              </a:ext>
            </a:extLst>
          </p:cNvPr>
          <p:cNvCxnSpPr>
            <a:cxnSpLocks/>
          </p:cNvCxnSpPr>
          <p:nvPr/>
        </p:nvCxnSpPr>
        <p:spPr>
          <a:xfrm>
            <a:off x="0" y="4016310"/>
            <a:ext cx="3173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5F66667-4EC4-6BDE-49A3-46283A1A1373}"/>
              </a:ext>
            </a:extLst>
          </p:cNvPr>
          <p:cNvCxnSpPr>
            <a:cxnSpLocks/>
          </p:cNvCxnSpPr>
          <p:nvPr/>
        </p:nvCxnSpPr>
        <p:spPr>
          <a:xfrm>
            <a:off x="3167521" y="4016310"/>
            <a:ext cx="6366" cy="284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FB2336D4-DD7D-8888-5A2F-F833B43CB6A1}"/>
              </a:ext>
            </a:extLst>
          </p:cNvPr>
          <p:cNvCxnSpPr>
            <a:cxnSpLocks/>
          </p:cNvCxnSpPr>
          <p:nvPr/>
        </p:nvCxnSpPr>
        <p:spPr>
          <a:xfrm flipH="1">
            <a:off x="2174240" y="2298192"/>
            <a:ext cx="13869" cy="121970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A013FC47-31A5-8D5A-0129-382C8A991E79}"/>
              </a:ext>
            </a:extLst>
          </p:cNvPr>
          <p:cNvCxnSpPr>
            <a:cxnSpLocks/>
          </p:cNvCxnSpPr>
          <p:nvPr/>
        </p:nvCxnSpPr>
        <p:spPr>
          <a:xfrm>
            <a:off x="877530" y="2298192"/>
            <a:ext cx="129838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044DC362-49AA-E4F3-FE8E-A0728207A03A}"/>
              </a:ext>
            </a:extLst>
          </p:cNvPr>
          <p:cNvCxnSpPr>
            <a:cxnSpLocks/>
          </p:cNvCxnSpPr>
          <p:nvPr/>
        </p:nvCxnSpPr>
        <p:spPr>
          <a:xfrm>
            <a:off x="1849527" y="2298192"/>
            <a:ext cx="0" cy="121310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EB9C00EA-5C4E-A6C8-18C7-EBC331D62168}"/>
              </a:ext>
            </a:extLst>
          </p:cNvPr>
          <p:cNvCxnSpPr>
            <a:cxnSpLocks/>
          </p:cNvCxnSpPr>
          <p:nvPr/>
        </p:nvCxnSpPr>
        <p:spPr>
          <a:xfrm>
            <a:off x="2164894" y="5183231"/>
            <a:ext cx="0" cy="130964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810568D9-334D-0AAC-3FA9-A32D8162C3EE}"/>
              </a:ext>
            </a:extLst>
          </p:cNvPr>
          <p:cNvCxnSpPr>
            <a:cxnSpLocks/>
          </p:cNvCxnSpPr>
          <p:nvPr/>
        </p:nvCxnSpPr>
        <p:spPr>
          <a:xfrm>
            <a:off x="675557" y="5176251"/>
            <a:ext cx="14893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00A43A5A-A7B6-BE74-A289-5E70A63645FF}"/>
              </a:ext>
            </a:extLst>
          </p:cNvPr>
          <p:cNvCxnSpPr>
            <a:cxnSpLocks/>
          </p:cNvCxnSpPr>
          <p:nvPr/>
        </p:nvCxnSpPr>
        <p:spPr>
          <a:xfrm>
            <a:off x="11183519" y="2209292"/>
            <a:ext cx="0" cy="8425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A291F76C-D6EC-0020-7FC6-CE1A229CEF6C}"/>
              </a:ext>
            </a:extLst>
          </p:cNvPr>
          <p:cNvCxnSpPr>
            <a:cxnSpLocks/>
          </p:cNvCxnSpPr>
          <p:nvPr/>
        </p:nvCxnSpPr>
        <p:spPr>
          <a:xfrm>
            <a:off x="10157460" y="2209292"/>
            <a:ext cx="99938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4A3385D2-8377-DE75-A29F-798B1269EEF3}"/>
              </a:ext>
            </a:extLst>
          </p:cNvPr>
          <p:cNvCxnSpPr>
            <a:cxnSpLocks/>
          </p:cNvCxnSpPr>
          <p:nvPr/>
        </p:nvCxnSpPr>
        <p:spPr>
          <a:xfrm>
            <a:off x="10764419" y="2209292"/>
            <a:ext cx="0" cy="8425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0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E1A8C-7FE4-4C22-B2FD-7D532817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6051A1-94BF-42FB-9B53-D959CF1B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7665903" cy="551316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Some numerical methods for model calculation of vibrational spectroscopies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2D-IR spectra for stretching mode of neat water</a:t>
            </a:r>
            <a:br>
              <a:rPr lang="en-US" altLang="ja-JP" dirty="0"/>
            </a:br>
            <a:r>
              <a:rPr lang="en-US" altLang="ja-JP" dirty="0"/>
              <a:t>   </a:t>
            </a:r>
            <a:r>
              <a:rPr lang="ja-JP" altLang="en-US" sz="2400" dirty="0"/>
              <a:t>・</a:t>
            </a:r>
            <a:r>
              <a:rPr lang="en-US" altLang="ja-JP" sz="2400" dirty="0"/>
              <a:t>Quantum effects in high-frequency stretching mode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Future work</a:t>
            </a:r>
            <a:br>
              <a:rPr lang="en-US" altLang="ja-JP" dirty="0"/>
            </a:br>
            <a:r>
              <a:rPr lang="en-US" altLang="ja-JP" dirty="0"/>
              <a:t>   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游ゴシック"/>
                <a:cs typeface="+mn-cs"/>
              </a:rPr>
              <a:t>・</a:t>
            </a:r>
            <a:r>
              <a:rPr lang="en-US" altLang="ja-JP" sz="2400" dirty="0">
                <a:solidFill>
                  <a:prstClr val="black"/>
                </a:solidFill>
                <a:latin typeface="Arial"/>
                <a:ea typeface="游ゴシック"/>
              </a:rPr>
              <a:t>Fast dephasing in 2D-IR spectra</a:t>
            </a:r>
            <a:br>
              <a:rPr lang="en-US" altLang="ja-JP" dirty="0"/>
            </a:br>
            <a:r>
              <a:rPr lang="en-US" altLang="ja-JP" dirty="0"/>
              <a:t>   </a:t>
            </a:r>
            <a:r>
              <a:rPr lang="ja-JP" altLang="en-US" sz="2400" dirty="0"/>
              <a:t>・</a:t>
            </a:r>
            <a:r>
              <a:rPr lang="en-US" altLang="ja-JP" sz="2400" dirty="0"/>
              <a:t>Broadband 2D-IR spectra for stretching mode</a:t>
            </a:r>
            <a:br>
              <a:rPr lang="en-US" altLang="ja-JP" sz="2400" dirty="0"/>
            </a:br>
            <a:r>
              <a:rPr lang="en-US" altLang="ja-JP" sz="2400" dirty="0"/>
              <a:t>   </a:t>
            </a:r>
            <a:r>
              <a:rPr lang="ja-JP" altLang="en-US" sz="2400" dirty="0"/>
              <a:t>・</a:t>
            </a:r>
            <a:r>
              <a:rPr lang="en-US" altLang="ja-JP" sz="2400" dirty="0"/>
              <a:t>2D-IR spectra for bending mode</a:t>
            </a:r>
            <a:br>
              <a:rPr lang="en-US" altLang="ja-JP" sz="2400" dirty="0"/>
            </a:br>
            <a:r>
              <a:rPr lang="ja-JP" altLang="en-US" sz="2400" dirty="0"/>
              <a:t>   ・</a:t>
            </a:r>
            <a:r>
              <a:rPr lang="en-US" altLang="ja-JP" sz="2400" dirty="0"/>
              <a:t>Intermolecular modes with strong system-bath coupling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05989D-2DB7-47C1-8F60-DA7AC110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F009E1-A232-B192-A5FD-043602AC1366}"/>
              </a:ext>
            </a:extLst>
          </p:cNvPr>
          <p:cNvSpPr txBox="1"/>
          <p:nvPr/>
        </p:nvSpPr>
        <p:spPr>
          <a:xfrm>
            <a:off x="8521705" y="6231270"/>
            <a:ext cx="383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Chuntonov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Kumarb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D. G. Kuroda,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Phys.Chem.Chem.Phys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13172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3594EDAF-AA58-F89B-9593-8AB31973E3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62" y="3253811"/>
            <a:ext cx="2789656" cy="2977459"/>
          </a:xfrm>
          <a:prstGeom prst="rect">
            <a:avLst/>
          </a:prstGeom>
        </p:spPr>
      </p:pic>
      <p:pic>
        <p:nvPicPr>
          <p:cNvPr id="7" name="図 6" descr="グラフ, ダイアグラム&#10;&#10;自動的に生成された説明">
            <a:extLst>
              <a:ext uri="{FF2B5EF4-FFF2-40B4-BE49-F238E27FC236}">
                <a16:creationId xmlns:a16="http://schemas.microsoft.com/office/drawing/2014/main" id="{9625383F-414C-3DF1-9090-E89F8AF2A6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5"/>
          <a:stretch/>
        </p:blipFill>
        <p:spPr>
          <a:xfrm>
            <a:off x="8466611" y="103510"/>
            <a:ext cx="3604470" cy="255548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6F7834-AA9C-E2E0-CD15-31B3EB8E37FE}"/>
              </a:ext>
            </a:extLst>
          </p:cNvPr>
          <p:cNvSpPr txBox="1"/>
          <p:nvPr/>
        </p:nvSpPr>
        <p:spPr>
          <a:xfrm>
            <a:off x="8173730" y="2599786"/>
            <a:ext cx="410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De Marco, J. A. Fournier, M.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Thämer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 Carpenter,</a:t>
            </a:r>
          </a:p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Tokmakoff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kumimoji="1" lang="de-DE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094501 (2016).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62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D6804-46FE-4E62-BE8F-9C667D40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67DF63-1890-411A-ABF8-5789BBF3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ja-JP" dirty="0"/>
              <a:t>Introduction of numerical methods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Truncated PSD 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Signal estimation method based on ESPRIT algorithm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Collocation method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ja-JP" dirty="0"/>
              <a:t>Vibrational spectroscopies for liquid water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FFD550-95F7-4866-A192-D5B1A8BD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865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2D-Raman-THz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440600" y="1534611"/>
            <a:ext cx="498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Cascading problem  </a:t>
            </a:r>
            <a:r>
              <a:rPr lang="en-US" altLang="ja-JP" sz="2000" u="sng" dirty="0">
                <a:solidFill>
                  <a:srgbClr val="00B0F0"/>
                </a:solidFill>
              </a:rPr>
              <a:t> </a:t>
            </a:r>
            <a:endParaRPr kumimoji="1" lang="en-US" altLang="ja-JP" sz="2000" u="sng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7343027" y="282841"/>
            <a:ext cx="467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7343027" y="59379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BE8F6-C945-4BEC-B695-FFA8E973AF92}"/>
              </a:ext>
            </a:extLst>
          </p:cNvPr>
          <p:cNvSpPr txBox="1"/>
          <p:nvPr/>
        </p:nvSpPr>
        <p:spPr>
          <a:xfrm>
            <a:off x="6095999" y="1534611"/>
            <a:ext cx="389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2D-THz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Low pulse energy</a:t>
            </a:r>
            <a:endParaRPr kumimoji="1" lang="en-US" altLang="ja-JP" sz="2000" u="sng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117CD4-F146-4D6F-A71D-D722AF5DD781}"/>
              </a:ext>
            </a:extLst>
          </p:cNvPr>
          <p:cNvSpPr txBox="1"/>
          <p:nvPr/>
        </p:nvSpPr>
        <p:spPr>
          <a:xfrm>
            <a:off x="5629408" y="3841540"/>
            <a:ext cx="271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2D-Raman-THz</a:t>
            </a:r>
            <a:endParaRPr kumimoji="1" lang="en-US" altLang="ja-JP" sz="2000" dirty="0">
              <a:solidFill>
                <a:srgbClr val="00B0F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9F22AD-26D5-4669-AB36-CFD00AB65E95}"/>
              </a:ext>
            </a:extLst>
          </p:cNvPr>
          <p:cNvSpPr txBox="1"/>
          <p:nvPr/>
        </p:nvSpPr>
        <p:spPr>
          <a:xfrm>
            <a:off x="440600" y="1072649"/>
            <a:ext cx="655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i="0" u="sng" strike="noStrike" baseline="0" dirty="0"/>
              <a:t>2D Spectroscopies in the low-frequency range</a:t>
            </a:r>
            <a:endParaRPr kumimoji="1" lang="en-US" altLang="ja-JP" sz="2400" u="sng" dirty="0">
              <a:solidFill>
                <a:srgbClr val="00B0F0"/>
              </a:solidFill>
            </a:endParaRPr>
          </a:p>
        </p:txBody>
      </p:sp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92AE0ADD-92B1-40A7-AE9C-03531271A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72" y="2325744"/>
            <a:ext cx="2571470" cy="824667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64E667-AC80-4F08-AD03-F8639AF68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2325743"/>
            <a:ext cx="2149572" cy="824667"/>
          </a:xfrm>
          <a:prstGeom prst="rect">
            <a:avLst/>
          </a:prstGeom>
        </p:spPr>
      </p:pic>
      <p:pic>
        <p:nvPicPr>
          <p:cNvPr id="17" name="図 16" descr="グラフ&#10;&#10;自動的に生成された説明">
            <a:extLst>
              <a:ext uri="{FF2B5EF4-FFF2-40B4-BE49-F238E27FC236}">
                <a16:creationId xmlns:a16="http://schemas.microsoft.com/office/drawing/2014/main" id="{BE4D4065-1E0B-4A1D-8299-0580079228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07" y="1929631"/>
            <a:ext cx="2216563" cy="1499369"/>
          </a:xfrm>
          <a:prstGeom prst="rect">
            <a:avLst/>
          </a:prstGeom>
        </p:spPr>
      </p:pic>
      <p:pic>
        <p:nvPicPr>
          <p:cNvPr id="19" name="図 18" descr="ダイアグラム, 設計図&#10;&#10;自動的に生成された説明">
            <a:extLst>
              <a:ext uri="{FF2B5EF4-FFF2-40B4-BE49-F238E27FC236}">
                <a16:creationId xmlns:a16="http://schemas.microsoft.com/office/drawing/2014/main" id="{865013AB-54B6-491B-9197-5EACF15045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3546860"/>
            <a:ext cx="2242754" cy="2849469"/>
          </a:xfrm>
          <a:prstGeom prst="rect">
            <a:avLst/>
          </a:prstGeom>
          <a:ln>
            <a:noFill/>
          </a:ln>
        </p:spPr>
      </p:pic>
      <p:pic>
        <p:nvPicPr>
          <p:cNvPr id="21" name="図 20" descr="グラフ, ダイアグラム&#10;&#10;自動的に生成された説明">
            <a:extLst>
              <a:ext uri="{FF2B5EF4-FFF2-40B4-BE49-F238E27FC236}">
                <a16:creationId xmlns:a16="http://schemas.microsoft.com/office/drawing/2014/main" id="{733127E5-0EE2-46A8-86CA-2B95D4F767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40" y="1935931"/>
            <a:ext cx="2669777" cy="149352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C2FAF4-02BC-4518-9FC0-CBD74E30AD17}"/>
              </a:ext>
            </a:extLst>
          </p:cNvPr>
          <p:cNvSpPr txBox="1"/>
          <p:nvPr/>
        </p:nvSpPr>
        <p:spPr>
          <a:xfrm>
            <a:off x="8773511" y="3468095"/>
            <a:ext cx="3418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Kuehn et. al., Phys. Rev. Lett </a:t>
            </a: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067401 (2011).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A982A0B-18C3-453B-8756-A5FF50C61703}"/>
              </a:ext>
            </a:extLst>
          </p:cNvPr>
          <p:cNvSpPr txBox="1"/>
          <p:nvPr/>
        </p:nvSpPr>
        <p:spPr>
          <a:xfrm>
            <a:off x="2751420" y="3441133"/>
            <a:ext cx="332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J. Chem. Phys. </a:t>
            </a:r>
            <a:r>
              <a:rPr kumimoji="1" lang="de-DE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</a:t>
            </a:r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771 (2000).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図 23" descr="グラフ&#10;&#10;自動的に生成された説明">
            <a:extLst>
              <a:ext uri="{FF2B5EF4-FFF2-40B4-BE49-F238E27FC236}">
                <a16:creationId xmlns:a16="http://schemas.microsoft.com/office/drawing/2014/main" id="{D333A8D2-905D-4A69-823E-A57527FCDE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9" y="4134266"/>
            <a:ext cx="1930915" cy="2042529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25E3CE6-B7AB-4639-B9DB-1ECCF4526B21}"/>
              </a:ext>
            </a:extLst>
          </p:cNvPr>
          <p:cNvSpPr txBox="1"/>
          <p:nvPr/>
        </p:nvSpPr>
        <p:spPr>
          <a:xfrm>
            <a:off x="8594830" y="6274477"/>
            <a:ext cx="330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Savolainen et. al., Proc. Natl. Acad. Sci. U. S. A. </a:t>
            </a:r>
            <a:b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20402 (2013).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8F92A15F-E999-4AAC-A1B5-8CDF8B611B38}"/>
              </a:ext>
            </a:extLst>
          </p:cNvPr>
          <p:cNvSpPr/>
          <p:nvPr/>
        </p:nvSpPr>
        <p:spPr>
          <a:xfrm rot="16200000">
            <a:off x="3809183" y="4103880"/>
            <a:ext cx="596987" cy="2356673"/>
          </a:xfrm>
          <a:prstGeom prst="downArrow">
            <a:avLst>
              <a:gd name="adj1" fmla="val 50000"/>
              <a:gd name="adj2" fmla="val 11450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C9020A8-A596-4DAF-A440-3194C602FEDD}"/>
              </a:ext>
            </a:extLst>
          </p:cNvPr>
          <p:cNvSpPr txBox="1"/>
          <p:nvPr/>
        </p:nvSpPr>
        <p:spPr>
          <a:xfrm>
            <a:off x="2565727" y="5603498"/>
            <a:ext cx="2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C</a:t>
            </a:r>
            <a:r>
              <a:rPr kumimoji="1" lang="en-US" altLang="ja-JP" sz="1600" b="1" dirty="0"/>
              <a:t>ircumvent these problems</a:t>
            </a:r>
          </a:p>
        </p:txBody>
      </p:sp>
      <p:pic>
        <p:nvPicPr>
          <p:cNvPr id="29" name="図 2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53CED295-9D14-4506-948E-F2104F423C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76" y="4372044"/>
            <a:ext cx="2038031" cy="783487"/>
          </a:xfrm>
          <a:prstGeom prst="rect">
            <a:avLst/>
          </a:prstGeom>
        </p:spPr>
      </p:pic>
      <p:pic>
        <p:nvPicPr>
          <p:cNvPr id="35" name="図 3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B66A38EE-EFBE-4BE6-A500-94BB671FD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5211755"/>
            <a:ext cx="2038031" cy="783487"/>
          </a:xfrm>
          <a:prstGeom prst="rect">
            <a:avLst/>
          </a:prstGeom>
        </p:spPr>
      </p:pic>
      <p:pic>
        <p:nvPicPr>
          <p:cNvPr id="37" name="図 3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22036B9-02D6-481E-B36A-F9B240FAB2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6067740"/>
            <a:ext cx="2038031" cy="783487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FC52349-E62A-4606-90AB-6CE7233BD838}"/>
              </a:ext>
            </a:extLst>
          </p:cNvPr>
          <p:cNvCxnSpPr>
            <a:cxnSpLocks/>
          </p:cNvCxnSpPr>
          <p:nvPr/>
        </p:nvCxnSpPr>
        <p:spPr>
          <a:xfrm>
            <a:off x="-5080" y="3486633"/>
            <a:ext cx="249428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E11981C5-EA7A-488E-B63C-7CC94A034CC9}"/>
              </a:ext>
            </a:extLst>
          </p:cNvPr>
          <p:cNvCxnSpPr>
            <a:cxnSpLocks/>
          </p:cNvCxnSpPr>
          <p:nvPr/>
        </p:nvCxnSpPr>
        <p:spPr>
          <a:xfrm>
            <a:off x="2489200" y="3486633"/>
            <a:ext cx="0" cy="33713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711A3BF-B8B0-40FB-A9BC-536BAA051BCF}"/>
              </a:ext>
            </a:extLst>
          </p:cNvPr>
          <p:cNvSpPr txBox="1"/>
          <p:nvPr/>
        </p:nvSpPr>
        <p:spPr>
          <a:xfrm>
            <a:off x="182316" y="6396335"/>
            <a:ext cx="223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</a:t>
            </a:r>
            <a:b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ja-JP" sz="1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3105 (1999).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0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2102189" y="3294505"/>
            <a:ext cx="6063352" cy="4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ja-JP" altLang="en-US" sz="2800" dirty="0"/>
              <a:t>⇒ </a:t>
            </a:r>
            <a:r>
              <a:rPr lang="en-US" altLang="ja-JP" sz="2800" dirty="0"/>
              <a:t>cover a wide range of frequencies </a:t>
            </a:r>
            <a:endParaRPr kumimoji="1" lang="en-US" altLang="ja-JP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4548E96-5728-4F96-A8A4-46B57105139F}"/>
              </a:ext>
            </a:extLst>
          </p:cNvPr>
          <p:cNvSpPr txBox="1"/>
          <p:nvPr/>
        </p:nvSpPr>
        <p:spPr>
          <a:xfrm>
            <a:off x="1862524" y="1215349"/>
            <a:ext cx="9050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ja-JP" sz="3200" b="1" u="sng" dirty="0"/>
              <a:t>Investigate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a coupling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between </a:t>
            </a:r>
            <a:r>
              <a:rPr lang="en-US" altLang="ja-JP" sz="3200" b="1" u="sng" dirty="0"/>
              <a:t>inter- and </a:t>
            </a:r>
            <a:br>
              <a:rPr lang="en-US" altLang="ja-JP" sz="3200" b="1" u="sng" dirty="0"/>
            </a:br>
            <a:r>
              <a:rPr lang="en-US" altLang="ja-JP" sz="3200" b="1" u="sng" dirty="0"/>
              <a:t>intra-molecular vibrational modes</a:t>
            </a:r>
            <a:r>
              <a:rPr kumimoji="1" lang="ja-JP" altLang="en-US" sz="3200" b="1" u="sng" dirty="0"/>
              <a:t> </a:t>
            </a:r>
            <a:endParaRPr kumimoji="1" lang="en-US" altLang="ja-JP" sz="3200" b="1" u="sng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B38DA19-6B7C-4AB0-842E-17AA5E1521F8}"/>
              </a:ext>
            </a:extLst>
          </p:cNvPr>
          <p:cNvSpPr txBox="1"/>
          <p:nvPr/>
        </p:nvSpPr>
        <p:spPr>
          <a:xfrm>
            <a:off x="3069073" y="2646696"/>
            <a:ext cx="7754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ja-JP" sz="2800" u="sng" dirty="0"/>
              <a:t>Raman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</a:t>
            </a:r>
            <a:r>
              <a:rPr lang="en-US" altLang="ja-JP" sz="2800" dirty="0"/>
              <a:t> + </a:t>
            </a:r>
            <a:r>
              <a:rPr lang="en-US" altLang="ja-JP" sz="2800" u="sng" dirty="0"/>
              <a:t>IR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</a:t>
            </a:r>
            <a:r>
              <a:rPr lang="en-US" altLang="ja-JP" sz="2800" dirty="0"/>
              <a:t> (cf. 2D-Raman-THz)</a:t>
            </a:r>
            <a:endParaRPr kumimoji="1" lang="en-US" altLang="ja-JP" sz="2800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0B9F8DA-5BB0-469A-BE4E-D1EA5DAF1542}"/>
              </a:ext>
            </a:extLst>
          </p:cNvPr>
          <p:cNvGrpSpPr/>
          <p:nvPr/>
        </p:nvGrpSpPr>
        <p:grpSpPr>
          <a:xfrm>
            <a:off x="1236041" y="4159869"/>
            <a:ext cx="9758021" cy="2567533"/>
            <a:chOff x="1236041" y="4159869"/>
            <a:chExt cx="9758021" cy="2567533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9F08487-92D1-449F-AF4A-F2B5DF824852}"/>
                </a:ext>
              </a:extLst>
            </p:cNvPr>
            <p:cNvSpPr txBox="1"/>
            <p:nvPr/>
          </p:nvSpPr>
          <p:spPr>
            <a:xfrm>
              <a:off x="1474278" y="4159869"/>
              <a:ext cx="81269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u="sng" dirty="0"/>
                <a:t>Two-dimensional spectroscopies of vibrational modes </a:t>
              </a:r>
              <a:endParaRPr kumimoji="1" lang="ja-JP" altLang="en-US" sz="2400" u="sng" dirty="0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6061B93-B8F2-4D4C-8E87-BDB8CC2C6C77}"/>
                </a:ext>
              </a:extLst>
            </p:cNvPr>
            <p:cNvGrpSpPr/>
            <p:nvPr/>
          </p:nvGrpSpPr>
          <p:grpSpPr>
            <a:xfrm>
              <a:off x="1236041" y="4781176"/>
              <a:ext cx="9758021" cy="1946226"/>
              <a:chOff x="1163002" y="4727463"/>
              <a:chExt cx="9758021" cy="1946226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937E1A7B-8B78-4A86-B8AF-1AD9F29D6D50}"/>
                  </a:ext>
                </a:extLst>
              </p:cNvPr>
              <p:cNvGrpSpPr/>
              <p:nvPr/>
            </p:nvGrpSpPr>
            <p:grpSpPr>
              <a:xfrm>
                <a:off x="1163002" y="4727463"/>
                <a:ext cx="9758021" cy="1946226"/>
                <a:chOff x="1163002" y="4727463"/>
                <a:chExt cx="9758021" cy="1946226"/>
              </a:xfrm>
            </p:grpSpPr>
            <p:grpSp>
              <p:nvGrpSpPr>
                <p:cNvPr id="26" name="グループ化 25">
                  <a:extLst>
                    <a:ext uri="{FF2B5EF4-FFF2-40B4-BE49-F238E27FC236}">
                      <a16:creationId xmlns:a16="http://schemas.microsoft.com/office/drawing/2014/main" id="{B5FD984A-7C92-4187-8A6D-7396AC84FB1E}"/>
                    </a:ext>
                  </a:extLst>
                </p:cNvPr>
                <p:cNvGrpSpPr/>
                <p:nvPr/>
              </p:nvGrpSpPr>
              <p:grpSpPr>
                <a:xfrm>
                  <a:off x="1163002" y="4727463"/>
                  <a:ext cx="9758021" cy="1946226"/>
                  <a:chOff x="2316480" y="4676438"/>
                  <a:chExt cx="9758021" cy="1946226"/>
                </a:xfrm>
              </p:grpSpPr>
              <p:cxnSp>
                <p:nvCxnSpPr>
                  <p:cNvPr id="19" name="直線矢印コネクタ 18">
                    <a:extLst>
                      <a:ext uri="{FF2B5EF4-FFF2-40B4-BE49-F238E27FC236}">
                        <a16:creationId xmlns:a16="http://schemas.microsoft.com/office/drawing/2014/main" id="{E130F66B-28DE-40D4-A0D0-AC6F4E010E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16480" y="6309360"/>
                    <a:ext cx="7990201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グループ化 24">
                    <a:extLst>
                      <a:ext uri="{FF2B5EF4-FFF2-40B4-BE49-F238E27FC236}">
                        <a16:creationId xmlns:a16="http://schemas.microsoft.com/office/drawing/2014/main" id="{CCD9F6BC-F066-49C9-8917-AF6A0BE35F20}"/>
                      </a:ext>
                    </a:extLst>
                  </p:cNvPr>
                  <p:cNvGrpSpPr/>
                  <p:nvPr/>
                </p:nvGrpSpPr>
                <p:grpSpPr>
                  <a:xfrm>
                    <a:off x="2623466" y="4676438"/>
                    <a:ext cx="9451035" cy="1946226"/>
                    <a:chOff x="2623466" y="4676438"/>
                    <a:chExt cx="9451035" cy="1946226"/>
                  </a:xfrm>
                </p:grpSpPr>
                <p:sp>
                  <p:nvSpPr>
                    <p:cNvPr id="20" name="テキスト ボックス 19">
                      <a:extLst>
                        <a:ext uri="{FF2B5EF4-FFF2-40B4-BE49-F238E27FC236}">
                          <a16:creationId xmlns:a16="http://schemas.microsoft.com/office/drawing/2014/main" id="{E9DA9682-311B-4E20-AD9D-DB61DE30D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82677" y="6115008"/>
                      <a:ext cx="1691824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ja-JP" sz="2000" dirty="0"/>
                        <a:t>w</a:t>
                      </a:r>
                      <a:r>
                        <a:rPr kumimoji="1" lang="en-US" altLang="ja-JP" sz="2000" dirty="0"/>
                        <a:t>avenumber</a:t>
                      </a:r>
                      <a:endParaRPr kumimoji="1" lang="ja-JP" altLang="en-US" sz="2000" dirty="0"/>
                    </a:p>
                  </p:txBody>
                </p:sp>
                <p:sp>
                  <p:nvSpPr>
                    <p:cNvPr id="22" name="テキスト ボックス 21">
                      <a:extLst>
                        <a:ext uri="{FF2B5EF4-FFF2-40B4-BE49-F238E27FC236}">
                          <a16:creationId xmlns:a16="http://schemas.microsoft.com/office/drawing/2014/main" id="{D73F5744-7C92-43DE-A357-868C09CC6D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7209" y="5462004"/>
                      <a:ext cx="805241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/>
                        <a:t>2D-IR</a:t>
                      </a:r>
                      <a:endParaRPr kumimoji="1" lang="ja-JP" altLang="en-US" dirty="0"/>
                    </a:p>
                  </p:txBody>
                </p:sp>
                <p:sp>
                  <p:nvSpPr>
                    <p:cNvPr id="44" name="右中かっこ 43">
                      <a:extLst>
                        <a:ext uri="{FF2B5EF4-FFF2-40B4-BE49-F238E27FC236}">
                          <a16:creationId xmlns:a16="http://schemas.microsoft.com/office/drawing/2014/main" id="{379B2E0F-3F39-41F7-B9CE-A2432E91A4C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420789" y="3845161"/>
                      <a:ext cx="358083" cy="4450375"/>
                    </a:xfrm>
                    <a:prstGeom prst="rightBrace">
                      <a:avLst>
                        <a:gd name="adj1" fmla="val 8333"/>
                        <a:gd name="adj2" fmla="val 50365"/>
                      </a:avLst>
                    </a:prstGeom>
                    <a:ln w="317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" name="テキスト ボックス 22">
                      <a:extLst>
                        <a:ext uri="{FF2B5EF4-FFF2-40B4-BE49-F238E27FC236}">
                          <a16:creationId xmlns:a16="http://schemas.microsoft.com/office/drawing/2014/main" id="{B125040B-DFF1-40F7-9AFE-D5A6CA198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1008" y="6249389"/>
                      <a:ext cx="2448560" cy="36933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Intramolecular modes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6" name="右中かっこ 45">
                      <a:extLst>
                        <a:ext uri="{FF2B5EF4-FFF2-40B4-BE49-F238E27FC236}">
                          <a16:creationId xmlns:a16="http://schemas.microsoft.com/office/drawing/2014/main" id="{308BED41-5FBC-49FB-BFA7-B45E4208D63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754119" y="4760650"/>
                      <a:ext cx="358085" cy="2619392"/>
                    </a:xfrm>
                    <a:prstGeom prst="rightBrace">
                      <a:avLst>
                        <a:gd name="adj1" fmla="val 8333"/>
                        <a:gd name="adj2" fmla="val 50365"/>
                      </a:avLst>
                    </a:prstGeom>
                    <a:ln w="317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47" name="テキスト ボックス 46">
                      <a:extLst>
                        <a:ext uri="{FF2B5EF4-FFF2-40B4-BE49-F238E27FC236}">
                          <a16:creationId xmlns:a16="http://schemas.microsoft.com/office/drawing/2014/main" id="{1EFC7E0E-8AD9-4AF9-963F-13F599CDE5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461" y="6253332"/>
                      <a:ext cx="2448560" cy="36933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Intermolecular modes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9" name="テキスト ボックス 48">
                      <a:extLst>
                        <a:ext uri="{FF2B5EF4-FFF2-40B4-BE49-F238E27FC236}">
                          <a16:creationId xmlns:a16="http://schemas.microsoft.com/office/drawing/2014/main" id="{E76FC907-0D89-4964-9AC3-BE1FF46B5C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2006" y="4676438"/>
                      <a:ext cx="1615737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/>
                        <a:t>2D-Raman-IR</a:t>
                      </a:r>
                      <a:endParaRPr kumimoji="1" lang="ja-JP" altLang="en-US" dirty="0"/>
                    </a:p>
                  </p:txBody>
                </p:sp>
              </p:grpSp>
            </p:grpSp>
            <p:sp>
              <p:nvSpPr>
                <p:cNvPr id="52" name="右中かっこ 51">
                  <a:extLst>
                    <a:ext uri="{FF2B5EF4-FFF2-40B4-BE49-F238E27FC236}">
                      <a16:creationId xmlns:a16="http://schemas.microsoft.com/office/drawing/2014/main" id="{971EFE12-1BE9-4ECF-AE4C-BD1C9910610B}"/>
                    </a:ext>
                  </a:extLst>
                </p:cNvPr>
                <p:cNvSpPr/>
                <p:nvPr/>
              </p:nvSpPr>
              <p:spPr>
                <a:xfrm rot="16200000">
                  <a:off x="4849150" y="1748428"/>
                  <a:ext cx="443231" cy="7201553"/>
                </a:xfrm>
                <a:prstGeom prst="rightBrace">
                  <a:avLst>
                    <a:gd name="adj1" fmla="val 8333"/>
                    <a:gd name="adj2" fmla="val 50365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C6B9A0C-A02D-41CF-9726-BD8778ACCEFF}"/>
                  </a:ext>
                </a:extLst>
              </p:cNvPr>
              <p:cNvSpPr txBox="1"/>
              <p:nvPr/>
            </p:nvSpPr>
            <p:spPr>
              <a:xfrm>
                <a:off x="1942995" y="5513027"/>
                <a:ext cx="18442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2D-Raman-THz</a:t>
                </a:r>
                <a:endParaRPr kumimoji="1" lang="ja-JP" altLang="en-US" dirty="0"/>
              </a:p>
            </p:txBody>
          </p:sp>
        </p:grp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6EA937-BD34-4F06-9E9D-573E44418ACC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5A676D-9E41-49D6-B7D4-1A2C7456A74A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41D36CB5-2E03-4EFF-930E-6E630FAD84BE}"/>
              </a:ext>
            </a:extLst>
          </p:cNvPr>
          <p:cNvSpPr/>
          <p:nvPr/>
        </p:nvSpPr>
        <p:spPr>
          <a:xfrm>
            <a:off x="5133865" y="2116700"/>
            <a:ext cx="665922" cy="43923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35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209E510-14AC-452B-8DE1-F4AFBC9F0284}"/>
              </a:ext>
            </a:extLst>
          </p:cNvPr>
          <p:cNvSpPr txBox="1"/>
          <p:nvPr/>
        </p:nvSpPr>
        <p:spPr>
          <a:xfrm>
            <a:off x="6592233" y="1254121"/>
            <a:ext cx="142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f. </a:t>
            </a:r>
            <a:r>
              <a:rPr lang="en-US" altLang="ja-JP" sz="2000" dirty="0"/>
              <a:t>2D-IR</a:t>
            </a:r>
            <a:endParaRPr kumimoji="1" lang="ja-JP" altLang="en-US" sz="2000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9D0A676-135F-4D98-99D3-57AF7ECC0415}"/>
              </a:ext>
            </a:extLst>
          </p:cNvPr>
          <p:cNvSpPr txBox="1"/>
          <p:nvPr/>
        </p:nvSpPr>
        <p:spPr>
          <a:xfrm>
            <a:off x="530680" y="1255570"/>
            <a:ext cx="287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</a:t>
            </a:r>
            <a:r>
              <a:rPr kumimoji="1" lang="en-US" altLang="ja-JP" sz="2000" dirty="0"/>
              <a:t>x)</a:t>
            </a:r>
            <a:r>
              <a:rPr lang="ja-JP" altLang="en-US" sz="2000" dirty="0"/>
              <a:t> </a:t>
            </a:r>
            <a:r>
              <a:rPr lang="en-US" altLang="ja-JP" sz="2000" dirty="0"/>
              <a:t>Raman-IR-IR</a:t>
            </a:r>
            <a:r>
              <a:rPr kumimoji="1"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88" name="図 87" descr="図形&#10;&#10;中程度の精度で自動的に生成された説明">
            <a:extLst>
              <a:ext uri="{FF2B5EF4-FFF2-40B4-BE49-F238E27FC236}">
                <a16:creationId xmlns:a16="http://schemas.microsoft.com/office/drawing/2014/main" id="{10D5FA0E-ABC8-4F0D-957B-8E41CB566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81" y="1564846"/>
            <a:ext cx="1349870" cy="1943327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67DE9F2-9637-4176-B133-CF009AF1B106}"/>
              </a:ext>
            </a:extLst>
          </p:cNvPr>
          <p:cNvSpPr txBox="1"/>
          <p:nvPr/>
        </p:nvSpPr>
        <p:spPr>
          <a:xfrm>
            <a:off x="530445" y="4035511"/>
            <a:ext cx="1081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⇒ </a:t>
            </a:r>
            <a:r>
              <a:rPr lang="en-US" altLang="ja-JP" sz="2400" b="1" u="sng" dirty="0"/>
              <a:t>Nonlinearity (NL)</a:t>
            </a:r>
            <a:r>
              <a:rPr kumimoji="1" lang="en-US" altLang="ja-JP" sz="2400" b="1" u="sng" dirty="0"/>
              <a:t> and Anharmonicity (AH) contribute to spectral peaks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146288-7C2A-4998-BD52-628D17F7ABE9}"/>
              </a:ext>
            </a:extLst>
          </p:cNvPr>
          <p:cNvGrpSpPr/>
          <p:nvPr/>
        </p:nvGrpSpPr>
        <p:grpSpPr>
          <a:xfrm>
            <a:off x="60985" y="4879671"/>
            <a:ext cx="12009911" cy="1508198"/>
            <a:chOff x="60985" y="5015142"/>
            <a:chExt cx="12009911" cy="1508198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7F39ADB-1BAC-4D22-B4AA-793743CDC5C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184" y="6117943"/>
              <a:ext cx="164080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D38F2112-4BAA-4B2B-99DD-5412A8F6BE6D}"/>
                </a:ext>
              </a:extLst>
            </p:cNvPr>
            <p:cNvGrpSpPr/>
            <p:nvPr/>
          </p:nvGrpSpPr>
          <p:grpSpPr>
            <a:xfrm>
              <a:off x="60985" y="5015142"/>
              <a:ext cx="12009911" cy="1508198"/>
              <a:chOff x="60985" y="5015142"/>
              <a:chExt cx="12009911" cy="1508198"/>
            </a:xfrm>
          </p:grpSpPr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6E355153-38F1-4F11-99B6-92A317EC8A0A}"/>
                  </a:ext>
                </a:extLst>
              </p:cNvPr>
              <p:cNvSpPr txBox="1"/>
              <p:nvPr/>
            </p:nvSpPr>
            <p:spPr>
              <a:xfrm>
                <a:off x="60985" y="5020700"/>
                <a:ext cx="2098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u="sng" dirty="0"/>
                  <a:t>Dipole</a:t>
                </a:r>
                <a:endParaRPr kumimoji="1" lang="ja-JP" altLang="en-US" sz="2000" u="sng" dirty="0"/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AD2726FC-B462-426D-A67C-40A3CC1DC836}"/>
                  </a:ext>
                </a:extLst>
              </p:cNvPr>
              <p:cNvSpPr txBox="1"/>
              <p:nvPr/>
            </p:nvSpPr>
            <p:spPr>
              <a:xfrm>
                <a:off x="3307953" y="5015219"/>
                <a:ext cx="157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u="sng" dirty="0"/>
                  <a:t>P</a:t>
                </a:r>
                <a:r>
                  <a:rPr kumimoji="1" lang="en-US" altLang="ja-JP" u="sng" dirty="0"/>
                  <a:t>olarization</a:t>
                </a:r>
                <a:endParaRPr kumimoji="1" lang="ja-JP" altLang="en-US" u="sng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B3B2A150-3931-4985-B780-ADC7468537E7}"/>
                  </a:ext>
                </a:extLst>
              </p:cNvPr>
              <p:cNvSpPr txBox="1"/>
              <p:nvPr/>
            </p:nvSpPr>
            <p:spPr>
              <a:xfrm>
                <a:off x="6626958" y="5015142"/>
                <a:ext cx="1742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Potential</a:t>
                </a:r>
                <a:endParaRPr kumimoji="1" lang="ja-JP" altLang="en-US" u="sng" dirty="0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8DC2399E-4FEE-4DBF-8464-D371C34F3ACF}"/>
                  </a:ext>
                </a:extLst>
              </p:cNvPr>
              <p:cNvSpPr txBox="1"/>
              <p:nvPr/>
            </p:nvSpPr>
            <p:spPr>
              <a:xfrm>
                <a:off x="1665447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FF000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255C6C36-B56C-473F-984E-15A3BBB90091}"/>
                  </a:ext>
                </a:extLst>
              </p:cNvPr>
              <p:cNvSpPr txBox="1"/>
              <p:nvPr/>
            </p:nvSpPr>
            <p:spPr>
              <a:xfrm>
                <a:off x="4986523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70C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C9284F1E-BD83-455C-A8B4-6273BB9FB54B}"/>
                  </a:ext>
                </a:extLst>
              </p:cNvPr>
              <p:cNvSpPr txBox="1"/>
              <p:nvPr/>
            </p:nvSpPr>
            <p:spPr>
              <a:xfrm>
                <a:off x="9194800" y="6154008"/>
                <a:ext cx="1846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B050"/>
                    </a:solidFill>
                  </a:rPr>
                  <a:t>Anharmonicity</a:t>
                </a:r>
                <a:endParaRPr kumimoji="1" lang="ja-JP" altLang="en-US" b="1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96" name="図 95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FC2D13-9947-4B05-BF44-C7898781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35" y="5438306"/>
                <a:ext cx="2949933" cy="669231"/>
              </a:xfrm>
              <a:prstGeom prst="rect">
                <a:avLst/>
              </a:prstGeom>
            </p:spPr>
          </p:pic>
          <p:pic>
            <p:nvPicPr>
              <p:cNvPr id="98" name="図 97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70DEB90-6814-4F51-8477-5469303AE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3599" y="5486038"/>
                <a:ext cx="3040949" cy="609161"/>
              </a:xfrm>
              <a:prstGeom prst="rect">
                <a:avLst/>
              </a:prstGeom>
            </p:spPr>
          </p:pic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55B8CEDA-5EDA-44BE-8784-4BBDE487B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073" y="6112369"/>
                <a:ext cx="1640804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D51958E3-25B2-4C93-925E-C647F34F0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479" y="5467189"/>
                <a:ext cx="5293786" cy="608298"/>
              </a:xfrm>
              <a:prstGeom prst="rect">
                <a:avLst/>
              </a:prstGeom>
            </p:spPr>
          </p:pic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C6E14701-08B9-4DCA-9E7E-A91B9F084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970" y="6112369"/>
                <a:ext cx="3510926" cy="4326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8DDE37E6-4877-4276-8BAD-0FB6AA6D66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7" y="3293085"/>
            <a:ext cx="3048245" cy="50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3A2EDF2-A037-410D-BBA5-AF7B0C8BC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9" y="1800104"/>
            <a:ext cx="3924469" cy="150869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901BA01A-0D8E-421D-81DB-B7C263EA4B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1900942"/>
            <a:ext cx="4049110" cy="1298545"/>
          </a:xfrm>
          <a:prstGeom prst="rect">
            <a:avLst/>
          </a:prstGeom>
        </p:spPr>
      </p:pic>
      <p:pic>
        <p:nvPicPr>
          <p:cNvPr id="16" name="図 15" descr="オレンジ色の光&#10;&#10;中程度の精度で自動的に生成された説明">
            <a:extLst>
              <a:ext uri="{FF2B5EF4-FFF2-40B4-BE49-F238E27FC236}">
                <a16:creationId xmlns:a16="http://schemas.microsoft.com/office/drawing/2014/main" id="{7E54ED89-87B6-4190-ACA9-2A14D4342D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46" y="1540586"/>
            <a:ext cx="1482336" cy="20192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CBFC16-8143-4AE7-B738-8BF6476AD8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3227185"/>
            <a:ext cx="3922750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478E582-8472-4139-9674-01309302528E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7E3FEB4-DDD1-49D5-BB2B-ABE36FAE524A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0EFA094-3614-43F3-ACE9-13486CFFA544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608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3F06C52C-A240-411E-8075-31616DB75DF2}"/>
              </a:ext>
            </a:extLst>
          </p:cNvPr>
          <p:cNvSpPr txBox="1"/>
          <p:nvPr/>
        </p:nvSpPr>
        <p:spPr>
          <a:xfrm>
            <a:off x="615282" y="3634611"/>
            <a:ext cx="287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Response Function</a:t>
            </a:r>
            <a:endParaRPr kumimoji="1" lang="ja-JP" altLang="en-US" sz="2400" u="sng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C812258-013D-40AC-AFF0-DFCAD6C66B9E}"/>
              </a:ext>
            </a:extLst>
          </p:cNvPr>
          <p:cNvGrpSpPr/>
          <p:nvPr/>
        </p:nvGrpSpPr>
        <p:grpSpPr>
          <a:xfrm>
            <a:off x="513273" y="1285040"/>
            <a:ext cx="10823593" cy="470133"/>
            <a:chOff x="540774" y="906905"/>
            <a:chExt cx="10823593" cy="470133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4D034094-74EF-4549-AD32-C78EB3A42C45}"/>
                </a:ext>
              </a:extLst>
            </p:cNvPr>
            <p:cNvSpPr txBox="1"/>
            <p:nvPr/>
          </p:nvSpPr>
          <p:spPr>
            <a:xfrm>
              <a:off x="540774" y="915373"/>
              <a:ext cx="326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(a)</a:t>
              </a:r>
              <a:r>
                <a:rPr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Raman-IR-IR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D05D0A9-2C82-4885-90B6-F5300645BBCB}"/>
                </a:ext>
              </a:extLst>
            </p:cNvPr>
            <p:cNvSpPr txBox="1"/>
            <p:nvPr/>
          </p:nvSpPr>
          <p:spPr>
            <a:xfrm>
              <a:off x="4306803" y="906906"/>
              <a:ext cx="2578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(b) IR-Raman-IR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76B44EB-FA89-4267-8FA0-1CD8637CEF99}"/>
                </a:ext>
              </a:extLst>
            </p:cNvPr>
            <p:cNvSpPr txBox="1"/>
            <p:nvPr/>
          </p:nvSpPr>
          <p:spPr>
            <a:xfrm>
              <a:off x="8167218" y="906905"/>
              <a:ext cx="3197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 IR-IR-Raman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4BC5ED-C9C3-4967-84F6-F185A956F64B}"/>
              </a:ext>
            </a:extLst>
          </p:cNvPr>
          <p:cNvSpPr txBox="1"/>
          <p:nvPr/>
        </p:nvSpPr>
        <p:spPr>
          <a:xfrm>
            <a:off x="6229603" y="3634611"/>
            <a:ext cx="160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Spectrum</a:t>
            </a:r>
            <a:endParaRPr kumimoji="1" lang="ja-JP" altLang="en-US" sz="2400" u="sng" dirty="0"/>
          </a:p>
        </p:txBody>
      </p:sp>
      <p:pic>
        <p:nvPicPr>
          <p:cNvPr id="7" name="図 6" descr="図形&#10;&#10;中程度の精度で自動的に生成された説明">
            <a:extLst>
              <a:ext uri="{FF2B5EF4-FFF2-40B4-BE49-F238E27FC236}">
                <a16:creationId xmlns:a16="http://schemas.microsoft.com/office/drawing/2014/main" id="{8224F597-FBC0-4121-BC96-AA3C54F80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3" y="4188786"/>
            <a:ext cx="5661022" cy="759236"/>
          </a:xfrm>
          <a:prstGeom prst="rect">
            <a:avLst/>
          </a:prstGeom>
        </p:spPr>
      </p:pic>
      <p:pic>
        <p:nvPicPr>
          <p:cNvPr id="6" name="図 5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D539FA91-69EF-44F2-AF55-3FA537D1F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18" y="1985186"/>
            <a:ext cx="3810074" cy="1464718"/>
          </a:xfrm>
          <a:prstGeom prst="rect">
            <a:avLst/>
          </a:prstGeom>
        </p:spPr>
      </p:pic>
      <p:pic>
        <p:nvPicPr>
          <p:cNvPr id="9" name="図 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87901E7-81C8-477B-A0D1-E6B8A68E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02" y="1985186"/>
            <a:ext cx="3810074" cy="1464718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F04B54EA-369B-4C6F-9D7F-F5A5CF655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8" y="1985185"/>
            <a:ext cx="3810074" cy="1464719"/>
          </a:xfrm>
          <a:prstGeom prst="rect">
            <a:avLst/>
          </a:prstGeom>
        </p:spPr>
      </p:pic>
      <p:pic>
        <p:nvPicPr>
          <p:cNvPr id="35" name="図 34" descr="テキスト&#10;&#10;自動的に生成された説明">
            <a:extLst>
              <a:ext uri="{FF2B5EF4-FFF2-40B4-BE49-F238E27FC236}">
                <a16:creationId xmlns:a16="http://schemas.microsoft.com/office/drawing/2014/main" id="{109321DC-1A36-4274-809B-35CFA79B3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5" y="4272687"/>
            <a:ext cx="4532519" cy="2096290"/>
          </a:xfrm>
          <a:prstGeom prst="rect">
            <a:avLst/>
          </a:prstGeom>
        </p:spPr>
      </p:pic>
      <p:sp>
        <p:nvSpPr>
          <p:cNvPr id="3" name="矢印: 上向き折線 2">
            <a:extLst>
              <a:ext uri="{FF2B5EF4-FFF2-40B4-BE49-F238E27FC236}">
                <a16:creationId xmlns:a16="http://schemas.microsoft.com/office/drawing/2014/main" id="{2CDC2D0F-9C65-4C80-975E-7EA25A353B05}"/>
              </a:ext>
            </a:extLst>
          </p:cNvPr>
          <p:cNvSpPr/>
          <p:nvPr/>
        </p:nvSpPr>
        <p:spPr>
          <a:xfrm>
            <a:off x="6333886" y="5115259"/>
            <a:ext cx="1301183" cy="972339"/>
          </a:xfrm>
          <a:prstGeom prst="bentUpArrow">
            <a:avLst>
              <a:gd name="adj1" fmla="val 33364"/>
              <a:gd name="adj2" fmla="val 32109"/>
              <a:gd name="adj3" fmla="val 39218"/>
            </a:avLst>
          </a:prstGeom>
          <a:solidFill>
            <a:srgbClr val="FFA6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A43C581C-4BA4-4C73-890B-4A518873B6BB}"/>
              </a:ext>
            </a:extLst>
          </p:cNvPr>
          <p:cNvSpPr/>
          <p:nvPr/>
        </p:nvSpPr>
        <p:spPr>
          <a:xfrm>
            <a:off x="5500033" y="4316403"/>
            <a:ext cx="358083" cy="2004623"/>
          </a:xfrm>
          <a:prstGeom prst="rightBrace">
            <a:avLst>
              <a:gd name="adj1" fmla="val 8333"/>
              <a:gd name="adj2" fmla="val 79761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76E145-EF60-4544-8A8B-E7B1469D5DDB}"/>
              </a:ext>
            </a:extLst>
          </p:cNvPr>
          <p:cNvSpPr txBox="1"/>
          <p:nvPr/>
        </p:nvSpPr>
        <p:spPr>
          <a:xfrm>
            <a:off x="6247272" y="6249391"/>
            <a:ext cx="172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2D-sine-FT</a:t>
            </a:r>
            <a:endParaRPr kumimoji="1" lang="ja-JP" altLang="en-US" sz="2000" dirty="0"/>
          </a:p>
        </p:txBody>
      </p:sp>
      <p:pic>
        <p:nvPicPr>
          <p:cNvPr id="12" name="図 11" descr="図形&#10;&#10;自動的に生成された説明">
            <a:extLst>
              <a:ext uri="{FF2B5EF4-FFF2-40B4-BE49-F238E27FC236}">
                <a16:creationId xmlns:a16="http://schemas.microsoft.com/office/drawing/2014/main" id="{1BDAFD64-F278-4F13-8EA6-32EC254C9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17" y="5020428"/>
            <a:ext cx="3515055" cy="169169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BD4DDCF-4756-48D0-AE3C-7E8B9B1DFD6F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E037D1-1A9F-4B5F-AE2A-CC0548B47ED4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C370B21-50F0-4DBD-9CE7-77651B484CE3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8042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B7D10-309E-4E0D-9107-BBA96349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/>
              <a:t>Filtering truncation scheme (FTS)</a:t>
            </a:r>
            <a:endParaRPr kumimoji="1" lang="ja-JP" altLang="en-US" sz="3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8B24D9-E79A-47A5-B401-7260FF00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01F813-D771-410B-8E90-BD3E8F5CA557}"/>
              </a:ext>
            </a:extLst>
          </p:cNvPr>
          <p:cNvSpPr txBox="1"/>
          <p:nvPr/>
        </p:nvSpPr>
        <p:spPr>
          <a:xfrm>
            <a:off x="8139139" y="50876"/>
            <a:ext cx="40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Hartle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Cohen, D. R. Reichman, and A. J. Millis, Phys. Rev. B 88, 235426 (2013).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DE4CD7-6E68-4BF3-B0CB-4CFA5884BC09}"/>
              </a:ext>
            </a:extLst>
          </p:cNvPr>
          <p:cNvSpPr txBox="1"/>
          <p:nvPr/>
        </p:nvSpPr>
        <p:spPr>
          <a:xfrm>
            <a:off x="8139137" y="541237"/>
            <a:ext cx="41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Hartle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Cohen, D. R. Reichman, and A. J. Millis, </a:t>
            </a:r>
            <a:b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Rev. B 92, 085430 (2015).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2A70FF-720D-4558-86E6-D1D7242C5400}"/>
              </a:ext>
            </a:extLst>
          </p:cNvPr>
          <p:cNvSpPr txBox="1"/>
          <p:nvPr/>
        </p:nvSpPr>
        <p:spPr>
          <a:xfrm>
            <a:off x="606287" y="1590185"/>
            <a:ext cx="419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Scaled ADOs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B9BB87-12BD-487A-8F6E-30924627F1AB}"/>
              </a:ext>
            </a:extLst>
          </p:cNvPr>
          <p:cNvSpPr txBox="1"/>
          <p:nvPr/>
        </p:nvSpPr>
        <p:spPr>
          <a:xfrm>
            <a:off x="6096000" y="1582452"/>
            <a:ext cx="419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Norm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CB29CD-ADED-4811-A30B-CB4CBCEA6653}"/>
              </a:ext>
            </a:extLst>
          </p:cNvPr>
          <p:cNvSpPr txBox="1"/>
          <p:nvPr/>
        </p:nvSpPr>
        <p:spPr>
          <a:xfrm>
            <a:off x="606287" y="4282008"/>
            <a:ext cx="4691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Truncate</a:t>
            </a:r>
            <a:r>
              <a:rPr kumimoji="1" lang="en-US" altLang="ja-JP" sz="2000" b="1" dirty="0"/>
              <a:t> </a:t>
            </a:r>
            <a:r>
              <a:rPr kumimoji="1" lang="en-US" altLang="ja-JP" sz="2000" b="1" dirty="0" err="1"/>
              <a:t>scaledADOs</a:t>
            </a:r>
            <a:r>
              <a:rPr kumimoji="1" lang="en-US" altLang="ja-JP" sz="2000" b="1" dirty="0"/>
              <a:t> that satisfy</a:t>
            </a:r>
            <a:endParaRPr kumimoji="1" lang="ja-JP" altLang="en-US" sz="2000" b="1" dirty="0"/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FDDF2399-6C2C-4A5A-9909-068702E59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6" y="2201492"/>
            <a:ext cx="3702041" cy="1043833"/>
          </a:xfrm>
          <a:prstGeom prst="rect">
            <a:avLst/>
          </a:prstGeom>
        </p:spPr>
      </p:pic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C07F472C-80F5-4AAB-9D33-9A62A9DEA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28" y="2111785"/>
            <a:ext cx="3702041" cy="1176522"/>
          </a:xfrm>
          <a:prstGeom prst="rect">
            <a:avLst/>
          </a:prstGeom>
        </p:spPr>
      </p:pic>
      <p:pic>
        <p:nvPicPr>
          <p:cNvPr id="14" name="図 13" descr="図形, 矢印&#10;&#10;自動的に生成された説明">
            <a:extLst>
              <a:ext uri="{FF2B5EF4-FFF2-40B4-BE49-F238E27FC236}">
                <a16:creationId xmlns:a16="http://schemas.microsoft.com/office/drawing/2014/main" id="{33C4FE41-8204-4B7B-8066-5DA407768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88" y="4914332"/>
            <a:ext cx="1476720" cy="4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0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3C33FB-A741-AE4B-BB2E-8E390009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Origin of anharmonicity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C40059-6D59-BEC8-F5C6-7E78D564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71726B34-B479-B144-48CF-B6346B230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8" y="1512085"/>
            <a:ext cx="2868267" cy="5923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352165-F0A3-3550-27C1-9B825099D8D5}"/>
              </a:ext>
            </a:extLst>
          </p:cNvPr>
          <p:cNvSpPr txBox="1"/>
          <p:nvPr/>
        </p:nvSpPr>
        <p:spPr>
          <a:xfrm>
            <a:off x="530681" y="1118397"/>
            <a:ext cx="3351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① </a:t>
            </a:r>
            <a:r>
              <a:rPr lang="en-US" altLang="ja-JP" sz="1600" dirty="0"/>
              <a:t>A</a:t>
            </a:r>
            <a:r>
              <a:rPr kumimoji="1" lang="en-US" altLang="ja-JP" sz="1600" dirty="0"/>
              <a:t>nharmonicity of a single mode</a:t>
            </a:r>
            <a:endParaRPr kumimoji="1" lang="ja-JP" altLang="en-US" sz="1600" dirty="0"/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D0D2F115-62BA-2EE7-CD09-6D7FB451D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57" y="1512085"/>
            <a:ext cx="3997577" cy="5923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DE0932-85C0-66F2-6CCA-66FB14C0D5C3}"/>
              </a:ext>
            </a:extLst>
          </p:cNvPr>
          <p:cNvSpPr txBox="1"/>
          <p:nvPr/>
        </p:nvSpPr>
        <p:spPr>
          <a:xfrm>
            <a:off x="6225615" y="1122411"/>
            <a:ext cx="501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② </a:t>
            </a:r>
            <a:r>
              <a:rPr lang="en-US" altLang="ja-JP" sz="1600" dirty="0"/>
              <a:t>Anharmonicity caused by coupling</a:t>
            </a:r>
            <a:r>
              <a:rPr lang="ja-JP" altLang="en-US" sz="1600" dirty="0"/>
              <a:t> </a:t>
            </a:r>
            <a:r>
              <a:rPr lang="en-US" altLang="ja-JP" sz="1600" dirty="0"/>
              <a:t>between modes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D3BB5DE-BE0F-A32A-90FB-4E9DDD529EF0}"/>
              </a:ext>
            </a:extLst>
          </p:cNvPr>
          <p:cNvSpPr txBox="1"/>
          <p:nvPr/>
        </p:nvSpPr>
        <p:spPr>
          <a:xfrm>
            <a:off x="530681" y="6393707"/>
            <a:ext cx="891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⇒ </a:t>
            </a:r>
            <a:r>
              <a:rPr lang="en-US" altLang="ja-JP" dirty="0"/>
              <a:t>Difficult to distinguish from IR spectrum and also ordinary 2DIR spectroscopy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5D711C9-B887-5752-0B0D-3A30068F3BFF}"/>
                  </a:ext>
                </a:extLst>
              </p:cNvPr>
              <p:cNvSpPr txBox="1"/>
              <p:nvPr/>
            </p:nvSpPr>
            <p:spPr>
              <a:xfrm>
                <a:off x="1341747" y="2234027"/>
                <a:ext cx="2299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=0.01,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i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5D711C9-B887-5752-0B0D-3A30068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747" y="2234027"/>
                <a:ext cx="2299027" cy="307777"/>
              </a:xfrm>
              <a:prstGeom prst="rect">
                <a:avLst/>
              </a:prstGeom>
              <a:blipFill>
                <a:blip r:embed="rId4"/>
                <a:stretch>
                  <a:fillRect l="-1857" r="-2122" b="-274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2283538-6281-86A0-BACA-79F4A65FFA89}"/>
                  </a:ext>
                </a:extLst>
              </p:cNvPr>
              <p:cNvSpPr txBox="1"/>
              <p:nvPr/>
            </p:nvSpPr>
            <p:spPr>
              <a:xfrm>
                <a:off x="7482038" y="2234027"/>
                <a:ext cx="25058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sb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=0.01,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ja-JP" sz="2000" i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2000" b="0" i="0" smtClean="0">
                              <a:latin typeface="Cambria Math" panose="02040503050406030204" pitchFamily="18" charset="0"/>
                            </a:rPr>
                            <m:t>bs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2283538-6281-86A0-BACA-79F4A65F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038" y="2234027"/>
                <a:ext cx="2505814" cy="307777"/>
              </a:xfrm>
              <a:prstGeom prst="rect">
                <a:avLst/>
              </a:prstGeom>
              <a:blipFill>
                <a:blip r:embed="rId5"/>
                <a:stretch>
                  <a:fillRect l="-1703" r="-1703" b="-274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56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2B3E3-68F1-47D2-D027-2483A825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Difficulty in intermolecular modes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D07734-888C-F375-9C56-CEBC2E768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System-bath coupling is </a:t>
            </a:r>
            <a:r>
              <a:rPr lang="en-US" altLang="ja-JP" b="1" dirty="0"/>
              <a:t>extremely strong</a:t>
            </a:r>
            <a:br>
              <a:rPr lang="en-US" altLang="ja-JP" dirty="0"/>
            </a:br>
            <a:r>
              <a:rPr lang="ja-JP" altLang="en-US" dirty="0"/>
              <a:t>⇒ </a:t>
            </a:r>
            <a:r>
              <a:rPr lang="en-US" altLang="ja-JP" dirty="0"/>
              <a:t>another treatment is necessary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/>
              <a:t>   </a:t>
            </a:r>
            <a:r>
              <a:rPr lang="ja-JP" altLang="en-US" dirty="0"/>
              <a:t>・</a:t>
            </a:r>
            <a:r>
              <a:rPr lang="en-US" altLang="ja-JP" dirty="0"/>
              <a:t>Collective bath coordinate mapping formalism (Ikeda2022)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0F8552-0560-815E-83AD-E541C59E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206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B8367C-2D4D-C665-1C2E-8969C4B9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Broadband 2D-IR spectroscopy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26E8B9-6F1E-0336-22D9-5D053E25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1F3C699-C83F-512F-84B9-1943D2230C6B}"/>
              </a:ext>
            </a:extLst>
          </p:cNvPr>
          <p:cNvGrpSpPr/>
          <p:nvPr/>
        </p:nvGrpSpPr>
        <p:grpSpPr>
          <a:xfrm>
            <a:off x="530681" y="1777194"/>
            <a:ext cx="5331200" cy="2531898"/>
            <a:chOff x="654050" y="1243794"/>
            <a:chExt cx="5937250" cy="2819724"/>
          </a:xfrm>
        </p:grpSpPr>
        <p:pic>
          <p:nvPicPr>
            <p:cNvPr id="6" name="図 5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2F0C3FE-6F32-2912-9340-ECD265FA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50" y="1243794"/>
              <a:ext cx="5937250" cy="2819724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920E891-0EAC-861D-429E-5DB490EDBD13}"/>
                </a:ext>
              </a:extLst>
            </p:cNvPr>
            <p:cNvSpPr txBox="1"/>
            <p:nvPr/>
          </p:nvSpPr>
          <p:spPr>
            <a:xfrm>
              <a:off x="5353049" y="1651000"/>
              <a:ext cx="1096372" cy="44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u="sng" dirty="0">
                  <a:solidFill>
                    <a:srgbClr val="BFCAE7"/>
                  </a:solidFill>
                </a:rPr>
                <a:t>pump</a:t>
              </a:r>
              <a:endParaRPr kumimoji="1" lang="ja-JP" altLang="en-US" sz="2000" b="1" u="sng" dirty="0">
                <a:solidFill>
                  <a:srgbClr val="BFCAE7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CE1341A-19DF-0B26-ACAC-8A4F3C617EAF}"/>
                </a:ext>
              </a:extLst>
            </p:cNvPr>
            <p:cNvSpPr txBox="1"/>
            <p:nvPr/>
          </p:nvSpPr>
          <p:spPr>
            <a:xfrm>
              <a:off x="986428" y="1368455"/>
              <a:ext cx="1096372" cy="44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u="sng" dirty="0">
                  <a:solidFill>
                    <a:srgbClr val="CAE4C2"/>
                  </a:solidFill>
                </a:rPr>
                <a:t>probe</a:t>
              </a:r>
              <a:endParaRPr kumimoji="1" lang="ja-JP" altLang="en-US" sz="2000" b="1" u="sng" dirty="0">
                <a:solidFill>
                  <a:srgbClr val="CAE4C2"/>
                </a:solidFill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36C05E-2EEE-E3F9-90B4-D240E1FB3254}"/>
              </a:ext>
            </a:extLst>
          </p:cNvPr>
          <p:cNvSpPr txBox="1"/>
          <p:nvPr/>
        </p:nvSpPr>
        <p:spPr>
          <a:xfrm>
            <a:off x="565391" y="4253705"/>
            <a:ext cx="324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*Pulse duration: 70fs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7801C3-B2B5-F5FC-F64D-F545F1F777AC}"/>
              </a:ext>
            </a:extLst>
          </p:cNvPr>
          <p:cNvSpPr txBox="1"/>
          <p:nvPr/>
        </p:nvSpPr>
        <p:spPr>
          <a:xfrm>
            <a:off x="7052612" y="4937759"/>
            <a:ext cx="410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De Marco, J. A. Fournier, M.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Thämer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 Carpenter,</a:t>
            </a:r>
          </a:p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Tokmakoff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kumimoji="1" lang="de-DE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r>
              <a:rPr kumimoji="1" lang="de-DE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094501 (2016).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F0007C-BBBB-B8AE-9A28-3BDDF0522B01}"/>
              </a:ext>
            </a:extLst>
          </p:cNvPr>
          <p:cNvSpPr txBox="1"/>
          <p:nvPr/>
        </p:nvSpPr>
        <p:spPr>
          <a:xfrm>
            <a:off x="583177" y="4626521"/>
            <a:ext cx="4166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Ramasesha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De Marco, A. Mandal, </a:t>
            </a:r>
          </a:p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Tokmakoff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Nat. Chem. 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935 (2013).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図 16" descr="グラフ, ダイアグラム&#10;&#10;自動的に生成された説明">
            <a:extLst>
              <a:ext uri="{FF2B5EF4-FFF2-40B4-BE49-F238E27FC236}">
                <a16:creationId xmlns:a16="http://schemas.microsoft.com/office/drawing/2014/main" id="{009CDADA-E247-D7FE-B7E5-D673CF8A3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34" y="1183392"/>
            <a:ext cx="6146435" cy="375436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B344DFF-24E7-0166-7ADF-2DBA8028E7AF}"/>
              </a:ext>
            </a:extLst>
          </p:cNvPr>
          <p:cNvSpPr txBox="1"/>
          <p:nvPr/>
        </p:nvSpPr>
        <p:spPr>
          <a:xfrm>
            <a:off x="5963241" y="5614206"/>
            <a:ext cx="6285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⇒ </a:t>
            </a:r>
            <a:r>
              <a:rPr lang="en-US" altLang="ja-JP" sz="2400" u="sng" dirty="0" err="1"/>
              <a:t>suggeting</a:t>
            </a:r>
            <a:r>
              <a:rPr lang="ja-JP" altLang="en-US" sz="2400" u="sng" dirty="0"/>
              <a:t> </a:t>
            </a:r>
            <a:r>
              <a:rPr lang="en-US" altLang="ja-JP" sz="2400" u="sng" dirty="0"/>
              <a:t>the strong coupling between stretch and bend </a:t>
            </a:r>
            <a:endParaRPr kumimoji="1" lang="ja-JP" altLang="en-US" sz="2400" u="sng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27DEC48-F8F8-3DF0-3EC9-7EBBD86A6020}"/>
              </a:ext>
            </a:extLst>
          </p:cNvPr>
          <p:cNvCxnSpPr>
            <a:cxnSpLocks/>
          </p:cNvCxnSpPr>
          <p:nvPr/>
        </p:nvCxnSpPr>
        <p:spPr>
          <a:xfrm>
            <a:off x="6977270" y="3081130"/>
            <a:ext cx="0" cy="122796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9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D6804-46FE-4E62-BE8F-9C667D40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67DF63-1890-411A-ABF8-5789BBF3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ja-JP" dirty="0"/>
              <a:t>Introduction of numerical methods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Truncated PSD 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Signal estimation method based on ESPRIT algorithm</a:t>
            </a:r>
            <a:br>
              <a:rPr lang="en-US" altLang="ja-JP" dirty="0"/>
            </a:br>
            <a:r>
              <a:rPr lang="ja-JP" altLang="en-US" dirty="0"/>
              <a:t>・</a:t>
            </a:r>
            <a:r>
              <a:rPr lang="en-US" altLang="ja-JP" dirty="0"/>
              <a:t>Collocation method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ja-JP" dirty="0">
                <a:solidFill>
                  <a:schemeClr val="bg2"/>
                </a:solidFill>
              </a:rPr>
              <a:t>Vibrational spectroscopies</a:t>
            </a:r>
            <a:r>
              <a:rPr lang="en-US" altLang="ja-JP" dirty="0">
                <a:solidFill>
                  <a:schemeClr val="bg2"/>
                </a:solidFill>
              </a:rPr>
              <a:t> for liquid water</a:t>
            </a:r>
            <a:endParaRPr kumimoji="1" lang="en-US" altLang="ja-JP" dirty="0">
              <a:solidFill>
                <a:schemeClr val="bg2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CFFD550-95F7-4866-A192-D5B1A8BD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895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B065C5-BAFC-4504-A938-DA5B8947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Truncated PSD (TPSD)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51F66C-02F1-44CB-A7BA-01CABD63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DFA3DCA-EDFB-4B5E-8342-5FD2221D47DA}"/>
                  </a:ext>
                </a:extLst>
              </p:cNvPr>
              <p:cNvSpPr txBox="1"/>
              <p:nvPr/>
            </p:nvSpPr>
            <p:spPr>
              <a:xfrm>
                <a:off x="530680" y="1081908"/>
                <a:ext cx="11168742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u="sng" dirty="0"/>
                  <a:t>Spectral decomposition scheme for distribution function </a:t>
                </a:r>
                <a14:m>
                  <m:oMath xmlns:m="http://schemas.openxmlformats.org/officeDocument/2006/math"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ja-JP" sz="2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800" u="sng" dirty="0"/>
                  <a:t>　</a:t>
                </a:r>
                <a:r>
                  <a:rPr lang="en-US" altLang="ja-JP" sz="2800" u="sng" dirty="0"/>
                  <a:t>  </a:t>
                </a:r>
                <a:endParaRPr kumimoji="1" lang="ja-JP" altLang="en-US" sz="2800" u="sng" dirty="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DFA3DCA-EDFB-4B5E-8342-5FD2221D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0" y="1081908"/>
                <a:ext cx="11168742" cy="523220"/>
              </a:xfrm>
              <a:prstGeom prst="rect">
                <a:avLst/>
              </a:prstGeom>
              <a:blipFill>
                <a:blip r:embed="rId2"/>
                <a:stretch>
                  <a:fillRect l="-1092" t="-15116" b="-2790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FAB3423-D6CB-4C6C-8D0F-EBE8027E5747}"/>
              </a:ext>
            </a:extLst>
          </p:cNvPr>
          <p:cNvSpPr txBox="1"/>
          <p:nvPr/>
        </p:nvSpPr>
        <p:spPr>
          <a:xfrm>
            <a:off x="530680" y="3429000"/>
            <a:ext cx="1964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u="sng" dirty="0"/>
              <a:t>Procedure</a:t>
            </a:r>
            <a:endParaRPr kumimoji="1" lang="ja-JP" altLang="en-US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B21634FA-D503-43F9-BB63-4EB3B611E41B}"/>
                  </a:ext>
                </a:extLst>
              </p:cNvPr>
              <p:cNvSpPr txBox="1"/>
              <p:nvPr/>
            </p:nvSpPr>
            <p:spPr>
              <a:xfrm>
                <a:off x="530680" y="4009104"/>
                <a:ext cx="116517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/>
                  <a:t>1. Calculate BCF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sz="2400" dirty="0"/>
                  <a:t> based on ordinary PSD with a sufficiently large number of LTC terms</a:t>
                </a:r>
                <a:endParaRPr kumimoji="1" lang="ja-JP" altLang="en-US" sz="2400" u="sng" dirty="0"/>
              </a:p>
            </p:txBody>
          </p:sp>
        </mc:Choice>
        <mc:Fallback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B21634FA-D503-43F9-BB63-4EB3B611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0" y="4009104"/>
                <a:ext cx="11651796" cy="830997"/>
              </a:xfrm>
              <a:prstGeom prst="rect">
                <a:avLst/>
              </a:prstGeom>
              <a:blipFill>
                <a:blip r:embed="rId3"/>
                <a:stretch>
                  <a:fillRect l="-785" t="-5147" r="-1413" b="-169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713A12E-C592-42FA-8E35-DBCE9D03DE6C}"/>
              </a:ext>
            </a:extLst>
          </p:cNvPr>
          <p:cNvSpPr txBox="1"/>
          <p:nvPr/>
        </p:nvSpPr>
        <p:spPr>
          <a:xfrm>
            <a:off x="530680" y="4822606"/>
            <a:ext cx="1085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2. </a:t>
            </a:r>
            <a:r>
              <a:rPr lang="en-US" altLang="ja-JP" sz="2400" dirty="0"/>
              <a:t>Find</a:t>
            </a:r>
            <a:r>
              <a:rPr kumimoji="1" lang="en-US" altLang="ja-JP" sz="2400" dirty="0"/>
              <a:t> another exponential sum with a smaller number of terms using balanced truncation method (BTM)*, such that </a:t>
            </a:r>
            <a:endParaRPr kumimoji="1" lang="ja-JP" altLang="en-US" sz="2400" u="sng" dirty="0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014AC755-AEEE-4253-939F-73AE498DD43C}"/>
              </a:ext>
            </a:extLst>
          </p:cNvPr>
          <p:cNvGrpSpPr/>
          <p:nvPr/>
        </p:nvGrpSpPr>
        <p:grpSpPr>
          <a:xfrm>
            <a:off x="748354" y="1818225"/>
            <a:ext cx="10512442" cy="1717207"/>
            <a:chOff x="748354" y="1818225"/>
            <a:chExt cx="10512442" cy="1717207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15990CB5-BAE3-4CAB-B555-9950903794D1}"/>
                </a:ext>
              </a:extLst>
            </p:cNvPr>
            <p:cNvGrpSpPr/>
            <p:nvPr/>
          </p:nvGrpSpPr>
          <p:grpSpPr>
            <a:xfrm>
              <a:off x="748354" y="1818225"/>
              <a:ext cx="10512442" cy="1717207"/>
              <a:chOff x="748354" y="1706465"/>
              <a:chExt cx="10512442" cy="1717207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55ABEBE2-38E8-474E-91D2-024F8FA7CB47}"/>
                  </a:ext>
                </a:extLst>
              </p:cNvPr>
              <p:cNvGrpSpPr/>
              <p:nvPr/>
            </p:nvGrpSpPr>
            <p:grpSpPr>
              <a:xfrm>
                <a:off x="748354" y="1706465"/>
                <a:ext cx="10512442" cy="1717207"/>
                <a:chOff x="748354" y="1706465"/>
                <a:chExt cx="10512442" cy="1717207"/>
              </a:xfrm>
            </p:grpSpPr>
            <p:grpSp>
              <p:nvGrpSpPr>
                <p:cNvPr id="38" name="グループ化 37">
                  <a:extLst>
                    <a:ext uri="{FF2B5EF4-FFF2-40B4-BE49-F238E27FC236}">
                      <a16:creationId xmlns:a16="http://schemas.microsoft.com/office/drawing/2014/main" id="{642BBAE7-FF0E-4E77-A76E-2F59B62E9EE8}"/>
                    </a:ext>
                  </a:extLst>
                </p:cNvPr>
                <p:cNvGrpSpPr/>
                <p:nvPr/>
              </p:nvGrpSpPr>
              <p:grpSpPr>
                <a:xfrm>
                  <a:off x="748354" y="1706465"/>
                  <a:ext cx="10512442" cy="1717207"/>
                  <a:chOff x="656914" y="2247158"/>
                  <a:chExt cx="10512442" cy="1717207"/>
                </a:xfrm>
              </p:grpSpPr>
              <p:cxnSp>
                <p:nvCxnSpPr>
                  <p:cNvPr id="25" name="直線コネクタ 24">
                    <a:extLst>
                      <a:ext uri="{FF2B5EF4-FFF2-40B4-BE49-F238E27FC236}">
                        <a16:creationId xmlns:a16="http://schemas.microsoft.com/office/drawing/2014/main" id="{C5690C49-EA45-493E-BE4E-DDB9FD8491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20278" y="3084263"/>
                    <a:ext cx="0" cy="35186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線コネクタ 27">
                    <a:extLst>
                      <a:ext uri="{FF2B5EF4-FFF2-40B4-BE49-F238E27FC236}">
                        <a16:creationId xmlns:a16="http://schemas.microsoft.com/office/drawing/2014/main" id="{C072BC53-FE51-4EEF-BB19-C056D04F3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90322" y="3077140"/>
                    <a:ext cx="0" cy="35186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コネクタ 28">
                    <a:extLst>
                      <a:ext uri="{FF2B5EF4-FFF2-40B4-BE49-F238E27FC236}">
                        <a16:creationId xmlns:a16="http://schemas.microsoft.com/office/drawing/2014/main" id="{ABEE7C28-2DC6-4658-92F3-AAFB2C65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20609" y="3077140"/>
                    <a:ext cx="0" cy="35186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グループ化 36">
                    <a:extLst>
                      <a:ext uri="{FF2B5EF4-FFF2-40B4-BE49-F238E27FC236}">
                        <a16:creationId xmlns:a16="http://schemas.microsoft.com/office/drawing/2014/main" id="{24F536F8-9693-4DFB-94CC-D5B9B65F37B8}"/>
                      </a:ext>
                    </a:extLst>
                  </p:cNvPr>
                  <p:cNvGrpSpPr/>
                  <p:nvPr/>
                </p:nvGrpSpPr>
                <p:grpSpPr>
                  <a:xfrm>
                    <a:off x="656914" y="2247158"/>
                    <a:ext cx="10512442" cy="1717207"/>
                    <a:chOff x="656914" y="2247158"/>
                    <a:chExt cx="10512442" cy="1717207"/>
                  </a:xfrm>
                </p:grpSpPr>
                <p:grpSp>
                  <p:nvGrpSpPr>
                    <p:cNvPr id="7" name="グループ化 6">
                      <a:extLst>
                        <a:ext uri="{FF2B5EF4-FFF2-40B4-BE49-F238E27FC236}">
                          <a16:creationId xmlns:a16="http://schemas.microsoft.com/office/drawing/2014/main" id="{6B47AB5E-77C9-4A70-82EB-A99FF9F5A8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914" y="2247158"/>
                      <a:ext cx="10512442" cy="1207569"/>
                      <a:chOff x="1160659" y="5251781"/>
                      <a:chExt cx="9266152" cy="1326159"/>
                    </a:xfrm>
                  </p:grpSpPr>
                  <p:grpSp>
                    <p:nvGrpSpPr>
                      <p:cNvPr id="10" name="グループ化 9">
                        <a:extLst>
                          <a:ext uri="{FF2B5EF4-FFF2-40B4-BE49-F238E27FC236}">
                            <a16:creationId xmlns:a16="http://schemas.microsoft.com/office/drawing/2014/main" id="{45510B7C-9E90-47E3-B2F8-FF0712075C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3002" y="6054720"/>
                        <a:ext cx="9263809" cy="523220"/>
                        <a:chOff x="2316480" y="6003695"/>
                        <a:chExt cx="9263809" cy="523220"/>
                      </a:xfrm>
                    </p:grpSpPr>
                    <p:cxnSp>
                      <p:nvCxnSpPr>
                        <p:cNvPr id="12" name="直線矢印コネクタ 11">
                          <a:extLst>
                            <a:ext uri="{FF2B5EF4-FFF2-40B4-BE49-F238E27FC236}">
                              <a16:creationId xmlns:a16="http://schemas.microsoft.com/office/drawing/2014/main" id="{41495C97-2B27-4AB8-9DEC-D3A25785D1E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316480" y="6309360"/>
                          <a:ext cx="8732336" cy="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tx1"/>
                          </a:solidFill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" name="テキスト ボックス 13">
                              <a:extLst>
                                <a:ext uri="{FF2B5EF4-FFF2-40B4-BE49-F238E27FC236}">
                                  <a16:creationId xmlns:a16="http://schemas.microsoft.com/office/drawing/2014/main" id="{BF94A588-DE53-4B72-B55B-0EE791C7496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1081583" y="6003695"/>
                              <a:ext cx="498706" cy="523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kumimoji="1" lang="ja-JP" altLang="en-US" sz="2800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oMath>
                                </m:oMathPara>
                              </a14:m>
                              <a:endParaRPr kumimoji="1" lang="ja-JP" altLang="en-US" sz="2800" b="1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4" name="テキスト ボックス 13">
                              <a:extLst>
                                <a:ext uri="{FF2B5EF4-FFF2-40B4-BE49-F238E27FC236}">
                                  <a16:creationId xmlns:a16="http://schemas.microsoft.com/office/drawing/2014/main" id="{BF94A588-DE53-4B72-B55B-0EE791C7496C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1081583" y="6003695"/>
                              <a:ext cx="498706" cy="523220"/>
                            </a:xfrm>
                            <a:prstGeom prst="rect">
                              <a:avLst/>
                            </a:prstGeom>
                            <a:blipFill>
                              <a:blip r:embed="rId4"/>
                              <a:stretch>
                                <a:fillRect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ja-JP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9" name="テキスト ボックス 8">
                        <a:extLst>
                          <a:ext uri="{FF2B5EF4-FFF2-40B4-BE49-F238E27FC236}">
                            <a16:creationId xmlns:a16="http://schemas.microsoft.com/office/drawing/2014/main" id="{BDAB504D-41E8-4486-B709-1D546E2ECA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60659" y="5251781"/>
                        <a:ext cx="2428886" cy="507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en-US" altLang="ja-JP" sz="2400" dirty="0">
                            <a:solidFill>
                              <a:srgbClr val="C00000"/>
                            </a:solidFill>
                          </a:rPr>
                          <a:t>High temp </a:t>
                        </a:r>
                        <a:r>
                          <a:rPr kumimoji="1" lang="en-US" altLang="ja-JP" sz="2400" dirty="0" err="1">
                            <a:solidFill>
                              <a:srgbClr val="C00000"/>
                            </a:solidFill>
                          </a:rPr>
                          <a:t>approx</a:t>
                        </a:r>
                        <a:endParaRPr kumimoji="1" lang="ja-JP" altLang="en-US" sz="2400" dirty="0">
                          <a:solidFill>
                            <a:srgbClr val="C00000"/>
                          </a:solidFill>
                        </a:endParaRPr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テキスト ボックス 26">
                          <a:extLst>
                            <a:ext uri="{FF2B5EF4-FFF2-40B4-BE49-F238E27FC236}">
                              <a16:creationId xmlns:a16="http://schemas.microsoft.com/office/drawing/2014/main" id="{9D424915-6D58-4200-A87A-18664651B34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42459" y="3431572"/>
                          <a:ext cx="565782" cy="524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テキスト ボックス 26">
                          <a:extLst>
                            <a:ext uri="{FF2B5EF4-FFF2-40B4-BE49-F238E27FC236}">
                              <a16:creationId xmlns:a16="http://schemas.microsoft.com/office/drawing/2014/main" id="{9D424915-6D58-4200-A87A-18664651B34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42459" y="3431572"/>
                          <a:ext cx="565782" cy="524503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1" name="テキスト ボックス 30">
                      <a:extLst>
                        <a:ext uri="{FF2B5EF4-FFF2-40B4-BE49-F238E27FC236}">
                          <a16:creationId xmlns:a16="http://schemas.microsoft.com/office/drawing/2014/main" id="{DC4C983D-E77D-4820-9F13-275E2E14A7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9844" y="2253128"/>
                      <a:ext cx="88458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ja-JP" sz="2400" dirty="0">
                          <a:solidFill>
                            <a:srgbClr val="002060"/>
                          </a:solidFill>
                        </a:rPr>
                        <a:t>FSD</a:t>
                      </a:r>
                      <a:endParaRPr kumimoji="1" lang="ja-JP" altLang="en-US" sz="2400" dirty="0">
                        <a:solidFill>
                          <a:srgbClr val="002060"/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テキスト ボックス 31">
                          <a:extLst>
                            <a:ext uri="{FF2B5EF4-FFF2-40B4-BE49-F238E27FC236}">
                              <a16:creationId xmlns:a16="http://schemas.microsoft.com/office/drawing/2014/main" id="{CE176519-5FBC-4D37-80B3-EECAB5CA789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7431" y="3441145"/>
                          <a:ext cx="565782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テキスト ボックス 31">
                          <a:extLst>
                            <a:ext uri="{FF2B5EF4-FFF2-40B4-BE49-F238E27FC236}">
                              <a16:creationId xmlns:a16="http://schemas.microsoft.com/office/drawing/2014/main" id="{CE176519-5FBC-4D37-80B3-EECAB5CA789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107431" y="3441145"/>
                          <a:ext cx="565782" cy="52322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テキスト ボックス 32">
                          <a:extLst>
                            <a:ext uri="{FF2B5EF4-FFF2-40B4-BE49-F238E27FC236}">
                              <a16:creationId xmlns:a16="http://schemas.microsoft.com/office/drawing/2014/main" id="{6439A867-5002-435E-87C5-6E902500A7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46660" y="3440814"/>
                          <a:ext cx="719949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3" name="テキスト ボックス 32">
                          <a:extLst>
                            <a:ext uri="{FF2B5EF4-FFF2-40B4-BE49-F238E27FC236}">
                              <a16:creationId xmlns:a16="http://schemas.microsoft.com/office/drawing/2014/main" id="{6439A867-5002-435E-87C5-6E902500A7B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146660" y="3440814"/>
                          <a:ext cx="719949" cy="52322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4" name="テキスト ボックス 33">
                      <a:extLst>
                        <a:ext uri="{FF2B5EF4-FFF2-40B4-BE49-F238E27FC236}">
                          <a16:creationId xmlns:a16="http://schemas.microsoft.com/office/drawing/2014/main" id="{D5AD17E0-D73A-491D-BA2C-858C842AA3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3743" y="2247160"/>
                      <a:ext cx="1076335" cy="461665"/>
                    </a:xfrm>
                    <a:prstGeom prst="rect">
                      <a:avLst/>
                    </a:prstGeom>
                    <a:noFill/>
                    <a:ln w="31750">
                      <a:solidFill>
                        <a:srgbClr val="0070C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0070C0"/>
                          </a:solidFill>
                        </a:rPr>
                        <a:t>TP</a:t>
                      </a:r>
                      <a:r>
                        <a:rPr lang="en-US" altLang="ja-JP" sz="2400" b="1" dirty="0">
                          <a:solidFill>
                            <a:srgbClr val="0070C0"/>
                          </a:solidFill>
                        </a:rPr>
                        <a:t>SD</a:t>
                      </a:r>
                      <a:endParaRPr kumimoji="1" lang="ja-JP" altLang="en-US" sz="24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sp>
                  <p:nvSpPr>
                    <p:cNvPr id="36" name="テキスト ボックス 35">
                      <a:extLst>
                        <a:ext uri="{FF2B5EF4-FFF2-40B4-BE49-F238E27FC236}">
                          <a16:creationId xmlns:a16="http://schemas.microsoft.com/office/drawing/2014/main" id="{3E056BCE-2AA4-4DA4-96EB-1B2144361B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7691" y="2248347"/>
                      <a:ext cx="1604259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400" dirty="0">
                          <a:solidFill>
                            <a:srgbClr val="00B050"/>
                          </a:solidFill>
                        </a:rPr>
                        <a:t>MSD/PSD</a:t>
                      </a:r>
                      <a:endParaRPr kumimoji="1" lang="ja-JP" altLang="en-US" sz="2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45" name="直線矢印コネクタ 44">
                  <a:extLst>
                    <a:ext uri="{FF2B5EF4-FFF2-40B4-BE49-F238E27FC236}">
                      <a16:creationId xmlns:a16="http://schemas.microsoft.com/office/drawing/2014/main" id="{47BD1807-1494-445A-8DD4-44CAD40E7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8354" y="2535114"/>
                  <a:ext cx="2325259" cy="8456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矢印コネクタ 46">
                  <a:extLst>
                    <a:ext uri="{FF2B5EF4-FFF2-40B4-BE49-F238E27FC236}">
                      <a16:creationId xmlns:a16="http://schemas.microsoft.com/office/drawing/2014/main" id="{693C0BA8-87BD-4ABB-AE45-2F4D22584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73613" y="2540774"/>
                  <a:ext cx="3102397" cy="2796"/>
                </a:xfrm>
                <a:prstGeom prst="straightConnector1">
                  <a:avLst/>
                </a:prstGeom>
                <a:ln w="44450">
                  <a:solidFill>
                    <a:srgbClr val="00B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矢印コネクタ 48">
                  <a:extLst>
                    <a:ext uri="{FF2B5EF4-FFF2-40B4-BE49-F238E27FC236}">
                      <a16:creationId xmlns:a16="http://schemas.microsoft.com/office/drawing/2014/main" id="{16285E93-33DC-4BF1-AF63-7E1847C4A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6010" y="2346273"/>
                  <a:ext cx="3902710" cy="0"/>
                </a:xfrm>
                <a:prstGeom prst="straightConnector1">
                  <a:avLst/>
                </a:prstGeom>
                <a:ln w="44450">
                  <a:solidFill>
                    <a:srgbClr val="00206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72164061-683A-4B90-BE26-FE46E2FC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8119" y="2535114"/>
                <a:ext cx="0" cy="35186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テキスト ボックス 52">
                    <a:extLst>
                      <a:ext uri="{FF2B5EF4-FFF2-40B4-BE49-F238E27FC236}">
                        <a16:creationId xmlns:a16="http://schemas.microsoft.com/office/drawing/2014/main" id="{ED9ABD6D-AB2B-4743-8ABC-CCF0AA64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9265828" y="2884553"/>
                    <a:ext cx="939883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oMath>
                      </m:oMathPara>
                    </a14:m>
                    <a:endParaRPr kumimoji="1" lang="ja-JP" altLang="en-US" sz="2800" dirty="0"/>
                  </a:p>
                </p:txBody>
              </p:sp>
            </mc:Choice>
            <mc:Fallback xmlns="">
              <p:sp>
                <p:nvSpPr>
                  <p:cNvPr id="53" name="テキスト ボックス 52">
                    <a:extLst>
                      <a:ext uri="{FF2B5EF4-FFF2-40B4-BE49-F238E27FC236}">
                        <a16:creationId xmlns:a16="http://schemas.microsoft.com/office/drawing/2014/main" id="{ED9ABD6D-AB2B-4743-8ABC-CCF0AA64FA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828" y="2884553"/>
                    <a:ext cx="939883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7909B457-A97B-402C-A0AB-AE6A5AD74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1280" y="2549364"/>
              <a:ext cx="2576195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A715A44A-76A5-43FB-AD7D-8D7B123EF09B}"/>
              </a:ext>
            </a:extLst>
          </p:cNvPr>
          <p:cNvSpPr txBox="1"/>
          <p:nvPr/>
        </p:nvSpPr>
        <p:spPr>
          <a:xfrm>
            <a:off x="5685183" y="6535853"/>
            <a:ext cx="622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*T. Peter, D. Potts, and M. Tasche, SIAM J. Sci. Comput. </a:t>
            </a:r>
            <a:r>
              <a:rPr lang="it-IT" altLang="ja-JP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it-IT" altLang="ja-JP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1920 </a:t>
            </a:r>
            <a:r>
              <a:rPr lang="it-IT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(2011).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図 87">
            <a:extLst>
              <a:ext uri="{FF2B5EF4-FFF2-40B4-BE49-F238E27FC236}">
                <a16:creationId xmlns:a16="http://schemas.microsoft.com/office/drawing/2014/main" id="{BF7BEDB3-04F6-4383-B15F-6ACEE2EFEB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13" y="5886314"/>
            <a:ext cx="3852371" cy="4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252077-C6F2-4A6C-8603-DFE2041F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300" dirty="0"/>
              <a:t>Signal estimation method based on ESPRIT algorithm</a:t>
            </a:r>
            <a:endParaRPr kumimoji="1" lang="ja-JP" altLang="en-US" sz="33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3D27F3-7AB8-4F60-80EE-6CC6EE54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91A92F-7715-413C-8FB1-7237C2BFC62B}"/>
              </a:ext>
            </a:extLst>
          </p:cNvPr>
          <p:cNvSpPr txBox="1"/>
          <p:nvPr/>
        </p:nvSpPr>
        <p:spPr>
          <a:xfrm>
            <a:off x="4952321" y="6492256"/>
            <a:ext cx="7103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Roy and T.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Kailath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Speech Signal Process. </a:t>
            </a:r>
            <a:r>
              <a:rPr lang="en-US" altLang="ja-JP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37, </a:t>
            </a:r>
            <a:r>
              <a:rPr lang="en-US" altLang="ja-JP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984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(1989).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9F5D9F-4090-4FD6-855C-5AE29E8E3EE8}"/>
              </a:ext>
            </a:extLst>
          </p:cNvPr>
          <p:cNvSpPr txBox="1"/>
          <p:nvPr/>
        </p:nvSpPr>
        <p:spPr>
          <a:xfrm>
            <a:off x="530681" y="1144862"/>
            <a:ext cx="378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ex.) 1st order response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80DFCF-D0CC-4B79-8E54-930DED1D288D}"/>
              </a:ext>
            </a:extLst>
          </p:cNvPr>
          <p:cNvSpPr txBox="1"/>
          <p:nvPr/>
        </p:nvSpPr>
        <p:spPr>
          <a:xfrm>
            <a:off x="2129789" y="1806219"/>
            <a:ext cx="243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Response function</a:t>
            </a:r>
            <a:endParaRPr kumimoji="1"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3A7450-F6B9-4C20-BC15-86A31796A63A}"/>
              </a:ext>
            </a:extLst>
          </p:cNvPr>
          <p:cNvSpPr txBox="1"/>
          <p:nvPr/>
        </p:nvSpPr>
        <p:spPr>
          <a:xfrm>
            <a:off x="1275896" y="5798806"/>
            <a:ext cx="967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⇒ </a:t>
            </a:r>
            <a:r>
              <a:rPr lang="en-US" altLang="ja-JP" sz="2800" b="1" u="sng" dirty="0"/>
              <a:t>e</a:t>
            </a:r>
            <a:r>
              <a:rPr kumimoji="1" lang="en-US" altLang="ja-JP" sz="2800" b="1" u="sng" dirty="0"/>
              <a:t>stimate long-time behavior from short time signal  </a:t>
            </a:r>
            <a:endParaRPr kumimoji="1" lang="ja-JP" altLang="en-US" sz="2800" b="1" u="sng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A4B0EF-457D-4D40-B12F-ABF77914DB61}"/>
              </a:ext>
            </a:extLst>
          </p:cNvPr>
          <p:cNvSpPr txBox="1"/>
          <p:nvPr/>
        </p:nvSpPr>
        <p:spPr>
          <a:xfrm>
            <a:off x="5991807" y="2974865"/>
            <a:ext cx="735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DFT</a:t>
            </a:r>
            <a:endParaRPr kumimoji="1" lang="ja-JP" altLang="en-US" sz="2000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0E63F84-CD58-46DA-B7D5-C6B62B33F92C}"/>
              </a:ext>
            </a:extLst>
          </p:cNvPr>
          <p:cNvSpPr/>
          <p:nvPr/>
        </p:nvSpPr>
        <p:spPr>
          <a:xfrm>
            <a:off x="5804452" y="3260035"/>
            <a:ext cx="1202635" cy="4969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グラフ&#10;&#10;自動的に生成された説明">
            <a:extLst>
              <a:ext uri="{FF2B5EF4-FFF2-40B4-BE49-F238E27FC236}">
                <a16:creationId xmlns:a16="http://schemas.microsoft.com/office/drawing/2014/main" id="{30DCAE3E-C498-44C6-87F5-15147C1BA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/>
          <a:stretch/>
        </p:blipFill>
        <p:spPr>
          <a:xfrm>
            <a:off x="1275896" y="2256182"/>
            <a:ext cx="3921214" cy="2613045"/>
          </a:xfrm>
          <a:prstGeom prst="rect">
            <a:avLst/>
          </a:prstGeom>
        </p:spPr>
      </p:pic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9D6C50CD-93C3-491A-A486-881EDC592164}"/>
              </a:ext>
            </a:extLst>
          </p:cNvPr>
          <p:cNvSpPr/>
          <p:nvPr/>
        </p:nvSpPr>
        <p:spPr>
          <a:xfrm>
            <a:off x="2021841" y="3768115"/>
            <a:ext cx="3026410" cy="302624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3E8FCE-4E39-486B-AC51-43C99C6F4BA0}"/>
              </a:ext>
            </a:extLst>
          </p:cNvPr>
          <p:cNvSpPr txBox="1"/>
          <p:nvPr/>
        </p:nvSpPr>
        <p:spPr>
          <a:xfrm>
            <a:off x="2315382" y="3398782"/>
            <a:ext cx="2636939" cy="369332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u="sng" dirty="0"/>
              <a:t>a</a:t>
            </a:r>
            <a:r>
              <a:rPr kumimoji="1" lang="en-US" altLang="ja-JP" b="1" u="sng" dirty="0"/>
              <a:t>lmost no information</a:t>
            </a:r>
            <a:endParaRPr kumimoji="1" lang="ja-JP" altLang="en-US" b="1" u="sng" dirty="0"/>
          </a:p>
        </p:txBody>
      </p:sp>
      <p:pic>
        <p:nvPicPr>
          <p:cNvPr id="16" name="図 15" descr="グラフ, ヒストグラム&#10;&#10;自動的に生成された説明">
            <a:extLst>
              <a:ext uri="{FF2B5EF4-FFF2-40B4-BE49-F238E27FC236}">
                <a16:creationId xmlns:a16="http://schemas.microsoft.com/office/drawing/2014/main" id="{DE9A2C4B-63F7-490A-B857-FB0BD1D83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27" y="2251128"/>
            <a:ext cx="3921216" cy="289802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CBB542A-90FF-4F9D-B3A2-54D6CDFC426D}"/>
              </a:ext>
            </a:extLst>
          </p:cNvPr>
          <p:cNvSpPr txBox="1"/>
          <p:nvPr/>
        </p:nvSpPr>
        <p:spPr>
          <a:xfrm>
            <a:off x="9010547" y="1806219"/>
            <a:ext cx="147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Spectrum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723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252077-C6F2-4A6C-8603-DFE2041F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300" dirty="0"/>
              <a:t>Signal estimation method based on ESPRIT algorithm</a:t>
            </a:r>
            <a:endParaRPr kumimoji="1" lang="ja-JP" altLang="en-US" sz="33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3D27F3-7AB8-4F60-80EE-6CC6EE54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91A92F-7715-413C-8FB1-7237C2BFC62B}"/>
              </a:ext>
            </a:extLst>
          </p:cNvPr>
          <p:cNvSpPr txBox="1"/>
          <p:nvPr/>
        </p:nvSpPr>
        <p:spPr>
          <a:xfrm>
            <a:off x="4952321" y="6492256"/>
            <a:ext cx="7103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Roy and T.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Kailath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Speech Signal Process. </a:t>
            </a:r>
            <a:r>
              <a:rPr lang="en-US" altLang="ja-JP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37, </a:t>
            </a:r>
            <a:r>
              <a:rPr lang="en-US" altLang="ja-JP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984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(1989).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9F5D9F-4090-4FD6-855C-5AE29E8E3EE8}"/>
              </a:ext>
            </a:extLst>
          </p:cNvPr>
          <p:cNvSpPr txBox="1"/>
          <p:nvPr/>
        </p:nvSpPr>
        <p:spPr>
          <a:xfrm>
            <a:off x="530681" y="1028930"/>
            <a:ext cx="2828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ex.) 1st order response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80DFCF-D0CC-4B79-8E54-930DED1D288D}"/>
              </a:ext>
            </a:extLst>
          </p:cNvPr>
          <p:cNvSpPr txBox="1"/>
          <p:nvPr/>
        </p:nvSpPr>
        <p:spPr>
          <a:xfrm>
            <a:off x="8832576" y="1386791"/>
            <a:ext cx="95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S</a:t>
            </a:r>
            <a:r>
              <a:rPr kumimoji="1" lang="en-US" altLang="ja-JP" sz="1400" dirty="0"/>
              <a:t>pectrum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10CBDF-FCCB-4411-A878-8A3B8E36B87D}"/>
              </a:ext>
            </a:extLst>
          </p:cNvPr>
          <p:cNvSpPr txBox="1"/>
          <p:nvPr/>
        </p:nvSpPr>
        <p:spPr>
          <a:xfrm>
            <a:off x="716873" y="4740850"/>
            <a:ext cx="245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cf.)</a:t>
            </a:r>
            <a:endParaRPr kumimoji="1" lang="ja-JP" altLang="en-US" dirty="0"/>
          </a:p>
        </p:txBody>
      </p:sp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289CA29B-C9CB-49A2-BF02-A11E05C90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/>
          <a:stretch/>
        </p:blipFill>
        <p:spPr>
          <a:xfrm>
            <a:off x="1286055" y="4918538"/>
            <a:ext cx="2848623" cy="1898285"/>
          </a:xfrm>
          <a:prstGeom prst="rect">
            <a:avLst/>
          </a:prstGeom>
        </p:spPr>
      </p:pic>
      <p:pic>
        <p:nvPicPr>
          <p:cNvPr id="12" name="図 11" descr="グラフ, 折れ線グラフ&#10;&#10;自動的に生成された説明">
            <a:extLst>
              <a:ext uri="{FF2B5EF4-FFF2-40B4-BE49-F238E27FC236}">
                <a16:creationId xmlns:a16="http://schemas.microsoft.com/office/drawing/2014/main" id="{CC53815F-C5F8-4043-81D3-502D24B0F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>
          <a:xfrm>
            <a:off x="1056640" y="1688927"/>
            <a:ext cx="4635711" cy="308778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95A2013-AC55-4213-9464-82F4348D2E94}"/>
              </a:ext>
            </a:extLst>
          </p:cNvPr>
          <p:cNvSpPr/>
          <p:nvPr/>
        </p:nvSpPr>
        <p:spPr>
          <a:xfrm>
            <a:off x="1499616" y="4962144"/>
            <a:ext cx="377952" cy="1644396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79316-B5AF-45F4-91DF-43935370BF9C}"/>
              </a:ext>
            </a:extLst>
          </p:cNvPr>
          <p:cNvSpPr txBox="1"/>
          <p:nvPr/>
        </p:nvSpPr>
        <p:spPr>
          <a:xfrm>
            <a:off x="2631219" y="1384165"/>
            <a:ext cx="17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Response function</a:t>
            </a:r>
            <a:endParaRPr kumimoji="1" lang="ja-JP" altLang="en-US" sz="1400" dirty="0"/>
          </a:p>
        </p:txBody>
      </p:sp>
      <p:sp>
        <p:nvSpPr>
          <p:cNvPr id="19" name="矢印: 上向き折線 18">
            <a:extLst>
              <a:ext uri="{FF2B5EF4-FFF2-40B4-BE49-F238E27FC236}">
                <a16:creationId xmlns:a16="http://schemas.microsoft.com/office/drawing/2014/main" id="{3C8EADFC-BD80-4FF6-BD18-773DE2326B4D}"/>
              </a:ext>
            </a:extLst>
          </p:cNvPr>
          <p:cNvSpPr/>
          <p:nvPr/>
        </p:nvSpPr>
        <p:spPr>
          <a:xfrm>
            <a:off x="2091128" y="4776708"/>
            <a:ext cx="1082103" cy="862092"/>
          </a:xfrm>
          <a:prstGeom prst="ben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0B020419-6AEC-48B6-97B1-245BF27A5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06" y="1688927"/>
            <a:ext cx="4295848" cy="32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252077-C6F2-4A6C-8603-DFE2041F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300" dirty="0"/>
              <a:t>Signal estimation method based on ESPRIT algorithm</a:t>
            </a:r>
            <a:endParaRPr kumimoji="1" lang="ja-JP" altLang="en-US" sz="33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3D27F3-7AB8-4F60-80EE-6CC6EE54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91A92F-7715-413C-8FB1-7237C2BFC62B}"/>
              </a:ext>
            </a:extLst>
          </p:cNvPr>
          <p:cNvSpPr txBox="1"/>
          <p:nvPr/>
        </p:nvSpPr>
        <p:spPr>
          <a:xfrm>
            <a:off x="4952321" y="6492256"/>
            <a:ext cx="7103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Roy and T.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Kailath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Trans. </a:t>
            </a:r>
            <a:r>
              <a:rPr lang="en-US" altLang="ja-JP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Acoust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Speech Signal Process. </a:t>
            </a:r>
            <a:r>
              <a:rPr lang="en-US" altLang="ja-JP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37, </a:t>
            </a:r>
            <a:r>
              <a:rPr lang="en-US" altLang="ja-JP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984</a:t>
            </a:r>
            <a:r>
              <a:rPr lang="en-US" altLang="ja-JP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(1989).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9F5D9F-4090-4FD6-855C-5AE29E8E3EE8}"/>
              </a:ext>
            </a:extLst>
          </p:cNvPr>
          <p:cNvSpPr txBox="1"/>
          <p:nvPr/>
        </p:nvSpPr>
        <p:spPr>
          <a:xfrm>
            <a:off x="530681" y="1138261"/>
            <a:ext cx="44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ex.) 2nd order response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80DFCF-D0CC-4B79-8E54-930DED1D288D}"/>
              </a:ext>
            </a:extLst>
          </p:cNvPr>
          <p:cNvSpPr txBox="1"/>
          <p:nvPr/>
        </p:nvSpPr>
        <p:spPr>
          <a:xfrm>
            <a:off x="8846746" y="1590855"/>
            <a:ext cx="1364764" cy="40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S</a:t>
            </a:r>
            <a:r>
              <a:rPr kumimoji="1" lang="en-US" altLang="ja-JP" sz="2000" dirty="0"/>
              <a:t>pectrum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79316-B5AF-45F4-91DF-43935370BF9C}"/>
              </a:ext>
            </a:extLst>
          </p:cNvPr>
          <p:cNvSpPr txBox="1"/>
          <p:nvPr/>
        </p:nvSpPr>
        <p:spPr>
          <a:xfrm>
            <a:off x="2181174" y="1591643"/>
            <a:ext cx="238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Response function</a:t>
            </a:r>
            <a:endParaRPr kumimoji="1" lang="ja-JP" altLang="en-US" sz="2000" dirty="0"/>
          </a:p>
        </p:txBody>
      </p:sp>
      <p:pic>
        <p:nvPicPr>
          <p:cNvPr id="17" name="図 16" descr="グラフ&#10;&#10;自動的に生成された説明">
            <a:extLst>
              <a:ext uri="{FF2B5EF4-FFF2-40B4-BE49-F238E27FC236}">
                <a16:creationId xmlns:a16="http://schemas.microsoft.com/office/drawing/2014/main" id="{3B1EDC3A-3EA4-8475-4321-CCC436FF5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0754" r="13003" b="3754"/>
          <a:stretch/>
        </p:blipFill>
        <p:spPr>
          <a:xfrm>
            <a:off x="1259914" y="2191323"/>
            <a:ext cx="4001889" cy="3427327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1C38890B-B3ED-4C41-0A55-57D821A02CA0}"/>
              </a:ext>
            </a:extLst>
          </p:cNvPr>
          <p:cNvSpPr/>
          <p:nvPr/>
        </p:nvSpPr>
        <p:spPr>
          <a:xfrm>
            <a:off x="1866376" y="5698164"/>
            <a:ext cx="2962799" cy="28823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90673FB0-A720-78CE-50F6-2F7F573EA40F}"/>
              </a:ext>
            </a:extLst>
          </p:cNvPr>
          <p:cNvSpPr/>
          <p:nvPr/>
        </p:nvSpPr>
        <p:spPr>
          <a:xfrm rot="16200000">
            <a:off x="-337483" y="3565155"/>
            <a:ext cx="2906561" cy="288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BF90BB-3D71-171C-59C0-CDE981DEE131}"/>
              </a:ext>
            </a:extLst>
          </p:cNvPr>
          <p:cNvSpPr txBox="1"/>
          <p:nvPr/>
        </p:nvSpPr>
        <p:spPr>
          <a:xfrm>
            <a:off x="2820533" y="6095729"/>
            <a:ext cx="119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ESPRIT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2F75FCE-371B-AD9D-CFF7-23CDF50E017D}"/>
              </a:ext>
            </a:extLst>
          </p:cNvPr>
          <p:cNvSpPr txBox="1"/>
          <p:nvPr/>
        </p:nvSpPr>
        <p:spPr>
          <a:xfrm>
            <a:off x="238540" y="3577104"/>
            <a:ext cx="69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DFT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B317FB-0143-2196-A135-11CC16B357E2}"/>
              </a:ext>
            </a:extLst>
          </p:cNvPr>
          <p:cNvSpPr txBox="1"/>
          <p:nvPr/>
        </p:nvSpPr>
        <p:spPr>
          <a:xfrm>
            <a:off x="6001956" y="2731622"/>
            <a:ext cx="58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FT</a:t>
            </a:r>
            <a:endParaRPr kumimoji="1" lang="ja-JP" altLang="en-US" sz="2400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5E1E3B9-2FBE-B3F4-FFF7-76D371A814A6}"/>
              </a:ext>
            </a:extLst>
          </p:cNvPr>
          <p:cNvSpPr/>
          <p:nvPr/>
        </p:nvSpPr>
        <p:spPr>
          <a:xfrm>
            <a:off x="5807676" y="3193287"/>
            <a:ext cx="1141759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8A8FF011-5E8B-C5F1-CB0F-C240AC3B72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12635" r="14846"/>
          <a:stretch/>
        </p:blipFill>
        <p:spPr>
          <a:xfrm>
            <a:off x="7495309" y="2200096"/>
            <a:ext cx="3879274" cy="359277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AF4335-4730-A8FB-BFCA-AFEC7EE441E2}"/>
              </a:ext>
            </a:extLst>
          </p:cNvPr>
          <p:cNvSpPr txBox="1"/>
          <p:nvPr/>
        </p:nvSpPr>
        <p:spPr>
          <a:xfrm>
            <a:off x="4419600" y="1169039"/>
            <a:ext cx="763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Calculation time: 50 min (</a:t>
            </a:r>
            <a:r>
              <a:rPr lang="en-US" altLang="ja-JP" sz="1600" dirty="0"/>
              <a:t>t</a:t>
            </a:r>
            <a:r>
              <a:rPr kumimoji="1" lang="en-US" altLang="ja-JP" sz="1600" dirty="0"/>
              <a:t>wo mode, </a:t>
            </a:r>
            <a:r>
              <a:rPr lang="en-US" altLang="ja-JP" sz="1600" dirty="0"/>
              <a:t>c</a:t>
            </a:r>
            <a:r>
              <a:rPr kumimoji="1" lang="en-US" altLang="ja-JP" sz="1600" dirty="0"/>
              <a:t>lassical, intermediate coupling) 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024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D7ED9-A549-4036-A293-00DA10D4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Collocation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EB3B0-EB2A-4373-A8C3-4345FEEA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C904F4-334D-4E0D-928D-3434DC616B96}"/>
              </a:ext>
            </a:extLst>
          </p:cNvPr>
          <p:cNvSpPr txBox="1"/>
          <p:nvPr/>
        </p:nvSpPr>
        <p:spPr>
          <a:xfrm>
            <a:off x="530680" y="2135678"/>
            <a:ext cx="22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Basis function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DAAF3B-3CAD-4B06-935C-05AC35927DC3}"/>
              </a:ext>
            </a:extLst>
          </p:cNvPr>
          <p:cNvSpPr txBox="1"/>
          <p:nvPr/>
        </p:nvSpPr>
        <p:spPr>
          <a:xfrm>
            <a:off x="987879" y="1052934"/>
            <a:ext cx="467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the discrete variable representation (DVR)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B0B88E-4CAC-4BF4-B497-BD714613EAB5}"/>
              </a:ext>
            </a:extLst>
          </p:cNvPr>
          <p:cNvSpPr txBox="1"/>
          <p:nvPr/>
        </p:nvSpPr>
        <p:spPr>
          <a:xfrm>
            <a:off x="5665302" y="1393113"/>
            <a:ext cx="493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Baye and P.-H. </a:t>
            </a:r>
            <a:r>
              <a:rPr lang="en-US" altLang="ja-JP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Heenen</a:t>
            </a:r>
            <a:r>
              <a:rPr lang="en-US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Phys. A </a:t>
            </a:r>
            <a:r>
              <a:rPr lang="en-US" altLang="ja-JP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2041 (1986).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8EDF5B1-A23C-4882-B99A-A2EF824335BA}"/>
              </a:ext>
            </a:extLst>
          </p:cNvPr>
          <p:cNvSpPr txBox="1"/>
          <p:nvPr/>
        </p:nvSpPr>
        <p:spPr>
          <a:xfrm>
            <a:off x="5665302" y="1077825"/>
            <a:ext cx="5722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J.V. </a:t>
            </a:r>
            <a:r>
              <a:rPr kumimoji="1" lang="en-US" altLang="ja-JP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Lill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G.A. Parker, and J.C. Light, Chem. Phys. Lett. 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483 (1982).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DAB429-AD94-4177-AE38-657C57AEFA5A}"/>
              </a:ext>
            </a:extLst>
          </p:cNvPr>
          <p:cNvSpPr txBox="1"/>
          <p:nvPr/>
        </p:nvSpPr>
        <p:spPr>
          <a:xfrm>
            <a:off x="530681" y="3993983"/>
            <a:ext cx="474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Gauss</a:t>
            </a:r>
            <a:r>
              <a:rPr lang="en-US" altLang="ja-JP" sz="2400" dirty="0"/>
              <a:t>-</a:t>
            </a:r>
            <a:r>
              <a:rPr kumimoji="1" lang="en-US" altLang="ja-JP" sz="2400" dirty="0"/>
              <a:t>qua</a:t>
            </a:r>
            <a:r>
              <a:rPr lang="en-US" altLang="ja-JP" sz="2400" dirty="0"/>
              <a:t>drature approximation</a:t>
            </a:r>
            <a:br>
              <a:rPr lang="en-US" altLang="ja-JP" sz="2400" dirty="0"/>
            </a:br>
            <a:r>
              <a:rPr lang="en-US" altLang="ja-JP" sz="2400" dirty="0"/>
              <a:t> (exact in some cases)</a:t>
            </a:r>
            <a:endParaRPr kumimoji="1" lang="ja-JP" altLang="en-US" sz="2400" dirty="0"/>
          </a:p>
        </p:txBody>
      </p:sp>
      <p:pic>
        <p:nvPicPr>
          <p:cNvPr id="14" name="図 13" descr="時計と文字の加工写真&#10;&#10;低い精度で自動的に生成された説明">
            <a:extLst>
              <a:ext uri="{FF2B5EF4-FFF2-40B4-BE49-F238E27FC236}">
                <a16:creationId xmlns:a16="http://schemas.microsoft.com/office/drawing/2014/main" id="{971271E1-4973-4B7B-8AE2-EC64C8092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9" y="2753575"/>
            <a:ext cx="5379020" cy="830997"/>
          </a:xfrm>
          <a:prstGeom prst="rect">
            <a:avLst/>
          </a:prstGeom>
        </p:spPr>
      </p:pic>
      <p:pic>
        <p:nvPicPr>
          <p:cNvPr id="16" name="図 1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F0872B67-44EC-4716-82B7-A7CDD4C83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9" y="5083036"/>
            <a:ext cx="4847360" cy="102900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54B7F3-E6BC-4FDD-8D33-81110584D1A6}"/>
              </a:ext>
            </a:extLst>
          </p:cNvPr>
          <p:cNvSpPr txBox="1"/>
          <p:nvPr/>
        </p:nvSpPr>
        <p:spPr>
          <a:xfrm>
            <a:off x="987878" y="1668280"/>
            <a:ext cx="467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the </a:t>
            </a:r>
            <a:r>
              <a:rPr lang="en-US" altLang="ja-JP" dirty="0"/>
              <a:t>quadrature</a:t>
            </a:r>
            <a:r>
              <a:rPr kumimoji="1" lang="en-US" altLang="ja-JP" dirty="0"/>
              <a:t> discretization method (</a:t>
            </a:r>
            <a:r>
              <a:rPr lang="en-US" altLang="ja-JP" dirty="0"/>
              <a:t>QDM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8F350A3-AC62-4E20-BF58-A52322C73426}"/>
              </a:ext>
            </a:extLst>
          </p:cNvPr>
          <p:cNvSpPr txBox="1"/>
          <p:nvPr/>
        </p:nvSpPr>
        <p:spPr>
          <a:xfrm>
            <a:off x="987878" y="1360779"/>
            <a:ext cx="467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Lagrange-mesh method</a:t>
            </a:r>
            <a:r>
              <a:rPr kumimoji="1" lang="en-US" altLang="ja-JP" dirty="0"/>
              <a:t> (</a:t>
            </a:r>
            <a:r>
              <a:rPr lang="en-US" altLang="ja-JP" dirty="0"/>
              <a:t>LMM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90731F-476F-42D1-B9DA-94CCAD4809A1}"/>
              </a:ext>
            </a:extLst>
          </p:cNvPr>
          <p:cNvSpPr txBox="1"/>
          <p:nvPr/>
        </p:nvSpPr>
        <p:spPr>
          <a:xfrm>
            <a:off x="5665302" y="1728779"/>
            <a:ext cx="4939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D. </a:t>
            </a:r>
            <a:r>
              <a:rPr lang="en-US" altLang="ja-JP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Shizgal</a:t>
            </a:r>
            <a:r>
              <a:rPr lang="en-US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H. Chen, </a:t>
            </a:r>
            <a:r>
              <a:rPr lang="de-DE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ja-JP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lang="de-DE" altLang="ja-JP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8051 (1997).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810FF339-371A-4892-A36F-471ED30F47FF}"/>
              </a:ext>
            </a:extLst>
          </p:cNvPr>
          <p:cNvSpPr/>
          <p:nvPr/>
        </p:nvSpPr>
        <p:spPr>
          <a:xfrm>
            <a:off x="685801" y="1126996"/>
            <a:ext cx="302076" cy="852450"/>
          </a:xfrm>
          <a:prstGeom prst="leftBrace">
            <a:avLst>
              <a:gd name="adj1" fmla="val 2149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1B1B22-8F56-4D8C-BCCF-69EBE2E5D1E5}"/>
              </a:ext>
            </a:extLst>
          </p:cNvPr>
          <p:cNvSpPr txBox="1"/>
          <p:nvPr/>
        </p:nvSpPr>
        <p:spPr>
          <a:xfrm>
            <a:off x="7871535" y="2384852"/>
            <a:ext cx="35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More accurate than FDM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/>
              <a:t>Less</a:t>
            </a:r>
            <a:r>
              <a:rPr lang="ja-JP" altLang="en-US" sz="2000" dirty="0"/>
              <a:t> </a:t>
            </a:r>
            <a:r>
              <a:rPr lang="en-US" altLang="ja-JP" sz="2000" dirty="0"/>
              <a:t>mesh points needed</a:t>
            </a:r>
            <a:endParaRPr kumimoji="1" lang="ja-JP" altLang="en-US" sz="2000" dirty="0"/>
          </a:p>
        </p:txBody>
      </p:sp>
      <p:pic>
        <p:nvPicPr>
          <p:cNvPr id="26" name="グラフィックス 25" descr="親指を立てるしぐさ 単色塗りつぶし">
            <a:extLst>
              <a:ext uri="{FF2B5EF4-FFF2-40B4-BE49-F238E27FC236}">
                <a16:creationId xmlns:a16="http://schemas.microsoft.com/office/drawing/2014/main" id="{02E1A498-9795-41F7-BDBB-B4572BFDD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8952" y="2378078"/>
            <a:ext cx="382479" cy="3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7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D669E756-37C5-0E70-153A-E82D8C780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91" y="4924636"/>
            <a:ext cx="8546109" cy="17643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DCD7ED9-A549-4036-A293-00DA10D4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Collocation</a:t>
            </a:r>
            <a:r>
              <a:rPr kumimoji="1" lang="en-US" altLang="ja-JP" dirty="0"/>
              <a:t> method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7EB3B0-EB2A-4373-A8C3-4345FEEA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3414D7-F0F3-ACA6-5F08-DEF889E6F6CF}"/>
              </a:ext>
            </a:extLst>
          </p:cNvPr>
          <p:cNvSpPr txBox="1"/>
          <p:nvPr/>
        </p:nvSpPr>
        <p:spPr>
          <a:xfrm>
            <a:off x="511184" y="1550357"/>
            <a:ext cx="367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</a:t>
            </a:r>
            <a:r>
              <a:rPr kumimoji="1" lang="en-US" altLang="ja-JP" sz="2400" dirty="0"/>
              <a:t>Schr</a:t>
            </a:r>
            <a:r>
              <a:rPr lang="en-US" altLang="ja-JP" sz="2400" i="0" dirty="0">
                <a:solidFill>
                  <a:srgbClr val="333333"/>
                </a:solidFill>
                <a:effectLst/>
              </a:rPr>
              <a:t>ö</a:t>
            </a:r>
            <a:r>
              <a:rPr kumimoji="1" lang="en-US" altLang="ja-JP" sz="2400" dirty="0"/>
              <a:t>dinger equation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F838220-2862-6D37-2FAC-80B058A71948}"/>
              </a:ext>
            </a:extLst>
          </p:cNvPr>
          <p:cNvSpPr txBox="1"/>
          <p:nvPr/>
        </p:nvSpPr>
        <p:spPr>
          <a:xfrm>
            <a:off x="6145103" y="1245225"/>
            <a:ext cx="367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EDB2D37-97A6-90CE-E313-676FBBB293A6}"/>
              </a:ext>
            </a:extLst>
          </p:cNvPr>
          <p:cNvSpPr txBox="1"/>
          <p:nvPr/>
        </p:nvSpPr>
        <p:spPr>
          <a:xfrm>
            <a:off x="511184" y="4416110"/>
            <a:ext cx="3918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</a:t>
            </a:r>
            <a:r>
              <a:rPr lang="en-US" altLang="ja-JP" sz="2400" dirty="0" err="1"/>
              <a:t>Smoluchowski</a:t>
            </a:r>
            <a:r>
              <a:rPr lang="en-US" altLang="ja-JP" sz="2400" dirty="0"/>
              <a:t> equation</a:t>
            </a:r>
            <a:endParaRPr kumimoji="1"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574AD5-5E0E-2C56-8677-9BD771D6B104}"/>
              </a:ext>
            </a:extLst>
          </p:cNvPr>
          <p:cNvSpPr txBox="1"/>
          <p:nvPr/>
        </p:nvSpPr>
        <p:spPr>
          <a:xfrm>
            <a:off x="530681" y="1103998"/>
            <a:ext cx="537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Application to oscillator systems</a:t>
            </a:r>
            <a:endParaRPr kumimoji="1" lang="ja-JP" altLang="en-US" sz="2400" b="1" u="sng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151FF2-204E-7A6C-4387-9FD507690770}"/>
              </a:ext>
            </a:extLst>
          </p:cNvPr>
          <p:cNvSpPr txBox="1"/>
          <p:nvPr/>
        </p:nvSpPr>
        <p:spPr>
          <a:xfrm>
            <a:off x="838014" y="2377564"/>
            <a:ext cx="194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/>
              <a:t>Wave function</a:t>
            </a:r>
            <a:endParaRPr kumimoji="1" lang="ja-JP" altLang="en-US" sz="2000" u="sng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465D482-D261-8B99-69BA-B8DB143F0DA1}"/>
              </a:ext>
            </a:extLst>
          </p:cNvPr>
          <p:cNvSpPr txBox="1"/>
          <p:nvPr/>
        </p:nvSpPr>
        <p:spPr>
          <a:xfrm>
            <a:off x="706356" y="5117850"/>
            <a:ext cx="3011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u="sng" dirty="0"/>
              <a:t>Distribution</a:t>
            </a:r>
            <a:r>
              <a:rPr kumimoji="1" lang="en-US" altLang="ja-JP" sz="2000" u="sng" dirty="0"/>
              <a:t> function</a:t>
            </a:r>
            <a:endParaRPr kumimoji="1" lang="ja-JP" altLang="en-US" sz="2000" u="sng" dirty="0"/>
          </a:p>
        </p:txBody>
      </p:sp>
      <p:pic>
        <p:nvPicPr>
          <p:cNvPr id="23" name="図 22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E4C274BA-77EA-9421-CD74-50DD434C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92" y="2118329"/>
            <a:ext cx="8682762" cy="1950528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F8BE852-ACDE-74FE-C87B-20B1C24E071F}"/>
              </a:ext>
            </a:extLst>
          </p:cNvPr>
          <p:cNvSpPr txBox="1"/>
          <p:nvPr/>
        </p:nvSpPr>
        <p:spPr>
          <a:xfrm>
            <a:off x="838014" y="3438423"/>
            <a:ext cx="194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u="sng" dirty="0"/>
              <a:t>Basis</a:t>
            </a:r>
            <a:r>
              <a:rPr kumimoji="1" lang="en-US" altLang="ja-JP" sz="2000" u="sng" dirty="0"/>
              <a:t> function</a:t>
            </a:r>
            <a:endParaRPr kumimoji="1" lang="ja-JP" altLang="en-US" sz="2000" u="sng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9BD0EBA-03D3-09C6-4FB3-98361F48A87E}"/>
              </a:ext>
            </a:extLst>
          </p:cNvPr>
          <p:cNvSpPr txBox="1"/>
          <p:nvPr/>
        </p:nvSpPr>
        <p:spPr>
          <a:xfrm>
            <a:off x="1237795" y="6096808"/>
            <a:ext cx="194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u="sng" dirty="0"/>
              <a:t>Basis</a:t>
            </a:r>
            <a:r>
              <a:rPr kumimoji="1" lang="en-US" altLang="ja-JP" sz="2000" u="sng" dirty="0"/>
              <a:t> function</a:t>
            </a:r>
            <a:endParaRPr kumimoji="1" lang="ja-JP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36418605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6">
      <a:majorFont>
        <a:latin typeface="Arial"/>
        <a:ea typeface="游ゴシック Light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61300</TotalTime>
  <Words>1971</Words>
  <Application>Microsoft Office PowerPoint</Application>
  <PresentationFormat>ワイド画面</PresentationFormat>
  <Paragraphs>251</Paragraphs>
  <Slides>27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Times-Bold</vt:lpstr>
      <vt:lpstr>Times-Roman</vt:lpstr>
      <vt:lpstr>游ゴシック</vt:lpstr>
      <vt:lpstr>Arial</vt:lpstr>
      <vt:lpstr>Calibri</vt:lpstr>
      <vt:lpstr>Cambria Math</vt:lpstr>
      <vt:lpstr>Century</vt:lpstr>
      <vt:lpstr>Times New Roman</vt:lpstr>
      <vt:lpstr>1_Office テーマ</vt:lpstr>
      <vt:lpstr>Efficient Numerical Methods for Calculating Vibrational Spectra Based on the Hierarchical Equations of Motion Formalism</vt:lpstr>
      <vt:lpstr>Today’s topic</vt:lpstr>
      <vt:lpstr>Today’s topic</vt:lpstr>
      <vt:lpstr>Truncated PSD (TPSD)</vt:lpstr>
      <vt:lpstr>Signal estimation method based on ESPRIT algorithm</vt:lpstr>
      <vt:lpstr>Signal estimation method based on ESPRIT algorithm</vt:lpstr>
      <vt:lpstr>Signal estimation method based on ESPRIT algorithm</vt:lpstr>
      <vt:lpstr>Collocation method</vt:lpstr>
      <vt:lpstr>Collocation method</vt:lpstr>
      <vt:lpstr>Today’s topic</vt:lpstr>
      <vt:lpstr>Intramolecular and intermolecular vibrational modes of liquid water</vt:lpstr>
      <vt:lpstr>Theoretical problem in vibrational spectroscopies for water</vt:lpstr>
      <vt:lpstr>Model Hamiltonian</vt:lpstr>
      <vt:lpstr>Simulation details</vt:lpstr>
      <vt:lpstr>Review of 2D-IR spectra of neat water (stretch)</vt:lpstr>
      <vt:lpstr>Result (IR spectrum)</vt:lpstr>
      <vt:lpstr>PowerPoint プレゼンテーション</vt:lpstr>
      <vt:lpstr>PowerPoint プレゼンテーション</vt:lpstr>
      <vt:lpstr>Summary</vt:lpstr>
      <vt:lpstr>2D-Raman-THz</vt:lpstr>
      <vt:lpstr>2D-Raman-IR</vt:lpstr>
      <vt:lpstr>2D-Raman-IR</vt:lpstr>
      <vt:lpstr>2D-Raman-IR</vt:lpstr>
      <vt:lpstr>Filtering truncation scheme (FTS)</vt:lpstr>
      <vt:lpstr>Origin of anharmonicity</vt:lpstr>
      <vt:lpstr>Difficulty in intermolecular modes</vt:lpstr>
      <vt:lpstr>Broadband 2D-IR spectroscopy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Hideaki Takahashi</dc:creator>
  <cp:lastModifiedBy>髙橋 秀顕</cp:lastModifiedBy>
  <cp:revision>3544</cp:revision>
  <cp:lastPrinted>2019-09-05T15:45:24Z</cp:lastPrinted>
  <dcterms:created xsi:type="dcterms:W3CDTF">2019-08-26T09:29:49Z</dcterms:created>
  <dcterms:modified xsi:type="dcterms:W3CDTF">2022-05-13T03:21:19Z</dcterms:modified>
</cp:coreProperties>
</file>